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9" r:id="rId5"/>
    <p:sldId id="270" r:id="rId6"/>
    <p:sldId id="260" r:id="rId7"/>
    <p:sldId id="261" r:id="rId8"/>
    <p:sldId id="262" r:id="rId9"/>
    <p:sldId id="271" r:id="rId10"/>
    <p:sldId id="264" r:id="rId11"/>
    <p:sldId id="265" r:id="rId12"/>
    <p:sldId id="272" r:id="rId13"/>
    <p:sldId id="273" r:id="rId14"/>
    <p:sldId id="267" r:id="rId15"/>
    <p:sldId id="274" r:id="rId16"/>
    <p:sldId id="275" r:id="rId17"/>
    <p:sldId id="276" r:id="rId18"/>
    <p:sldId id="266" r:id="rId19"/>
    <p:sldId id="268" r:id="rId2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8186"/>
    <a:srgbClr val="23A3A8"/>
    <a:srgbClr val="1E8C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4" d="100"/>
          <a:sy n="114" d="100"/>
        </p:scale>
        <p:origin x="5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png>
</file>

<file path=ppt/media/image33.svg>
</file>

<file path=ppt/media/image34.png>
</file>

<file path=ppt/media/image35.png>
</file>

<file path=ppt/media/image4.png>
</file>

<file path=ppt/media/image5.svg>
</file>

<file path=ppt/media/image6.pn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295297-21AA-2280-6019-9C5D759ECC0B}"/>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ES"/>
          </a:p>
        </p:txBody>
      </p:sp>
      <p:sp>
        <p:nvSpPr>
          <p:cNvPr id="3" name="Subtítulo 2">
            <a:extLst>
              <a:ext uri="{FF2B5EF4-FFF2-40B4-BE49-F238E27FC236}">
                <a16:creationId xmlns:a16="http://schemas.microsoft.com/office/drawing/2014/main" id="{CFE734E6-2053-F622-D8EA-EAB00970D3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ES"/>
          </a:p>
        </p:txBody>
      </p:sp>
      <p:sp>
        <p:nvSpPr>
          <p:cNvPr id="4" name="Marcador de fecha 3">
            <a:extLst>
              <a:ext uri="{FF2B5EF4-FFF2-40B4-BE49-F238E27FC236}">
                <a16:creationId xmlns:a16="http://schemas.microsoft.com/office/drawing/2014/main" id="{5A67427D-CCA4-F14F-AD49-8C05E683B897}"/>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17D37766-AC2A-2818-966E-EA2A8EE0748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D55D2F0D-9D1C-68B3-E09F-4BC7B3862238}"/>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1501260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3837CD-8B1F-4F9C-9C4B-FE0B3AD25D81}"/>
              </a:ext>
            </a:extLst>
          </p:cNvPr>
          <p:cNvSpPr>
            <a:spLocks noGrp="1"/>
          </p:cNvSpPr>
          <p:nvPr>
            <p:ph type="title"/>
          </p:nvPr>
        </p:nvSpPr>
        <p:spPr/>
        <p:txBody>
          <a:bodyPr/>
          <a:lstStyle/>
          <a:p>
            <a:r>
              <a:rPr lang="es-MX"/>
              <a:t>Haz clic para modificar el estilo de título del patrón</a:t>
            </a:r>
            <a:endParaRPr lang="es-ES"/>
          </a:p>
        </p:txBody>
      </p:sp>
      <p:sp>
        <p:nvSpPr>
          <p:cNvPr id="3" name="Marcador de texto vertical 2">
            <a:extLst>
              <a:ext uri="{FF2B5EF4-FFF2-40B4-BE49-F238E27FC236}">
                <a16:creationId xmlns:a16="http://schemas.microsoft.com/office/drawing/2014/main" id="{B50ED6C4-CFC4-AA1C-7C4B-3C08EE1CB202}"/>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fecha 3">
            <a:extLst>
              <a:ext uri="{FF2B5EF4-FFF2-40B4-BE49-F238E27FC236}">
                <a16:creationId xmlns:a16="http://schemas.microsoft.com/office/drawing/2014/main" id="{6B0CC59B-3ADA-20F1-8C21-04E7C94CFD83}"/>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C39AD49D-9BA9-65C3-81E2-8E01C28F215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D18C584-FBAC-03E4-632D-B43DF4A22540}"/>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1871423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623EEFFE-80F1-1A09-ACA0-203D3FF24960}"/>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ES"/>
          </a:p>
        </p:txBody>
      </p:sp>
      <p:sp>
        <p:nvSpPr>
          <p:cNvPr id="3" name="Marcador de texto vertical 2">
            <a:extLst>
              <a:ext uri="{FF2B5EF4-FFF2-40B4-BE49-F238E27FC236}">
                <a16:creationId xmlns:a16="http://schemas.microsoft.com/office/drawing/2014/main" id="{260E1399-AA53-ADEB-7A3C-45D5A12A240A}"/>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fecha 3">
            <a:extLst>
              <a:ext uri="{FF2B5EF4-FFF2-40B4-BE49-F238E27FC236}">
                <a16:creationId xmlns:a16="http://schemas.microsoft.com/office/drawing/2014/main" id="{C962DC85-1047-F453-2C92-B6D60EBA77B5}"/>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D25A9A85-CF43-E4AD-31B2-8F980FF58A4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53620C2-9CB2-0C93-789E-83EFE74631BA}"/>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38087643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75F986-4E50-5272-C7FE-67C0ECA24E07}"/>
              </a:ext>
            </a:extLst>
          </p:cNvPr>
          <p:cNvSpPr>
            <a:spLocks noGrp="1"/>
          </p:cNvSpPr>
          <p:nvPr>
            <p:ph type="title"/>
          </p:nvPr>
        </p:nvSpPr>
        <p:spPr/>
        <p:txBody>
          <a:bodyPr/>
          <a:lstStyle/>
          <a:p>
            <a:r>
              <a:rPr lang="es-MX"/>
              <a:t>Haz clic para modificar el estilo de título del patrón</a:t>
            </a:r>
            <a:endParaRPr lang="es-ES"/>
          </a:p>
        </p:txBody>
      </p:sp>
      <p:sp>
        <p:nvSpPr>
          <p:cNvPr id="3" name="Marcador de contenido 2">
            <a:extLst>
              <a:ext uri="{FF2B5EF4-FFF2-40B4-BE49-F238E27FC236}">
                <a16:creationId xmlns:a16="http://schemas.microsoft.com/office/drawing/2014/main" id="{DC099E18-A916-197F-CC95-877B4321F233}"/>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fecha 3">
            <a:extLst>
              <a:ext uri="{FF2B5EF4-FFF2-40B4-BE49-F238E27FC236}">
                <a16:creationId xmlns:a16="http://schemas.microsoft.com/office/drawing/2014/main" id="{81BF02A1-AC91-2E62-032A-417717AB2029}"/>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45554C72-81EB-E8C1-1EEB-51941EE10B3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11ABD48-BF6A-64B3-09B7-2DCEFA33E202}"/>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3883293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34EB31-CE30-E994-FD9E-39A21D5A9EDC}"/>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ES"/>
          </a:p>
        </p:txBody>
      </p:sp>
      <p:sp>
        <p:nvSpPr>
          <p:cNvPr id="3" name="Marcador de texto 2">
            <a:extLst>
              <a:ext uri="{FF2B5EF4-FFF2-40B4-BE49-F238E27FC236}">
                <a16:creationId xmlns:a16="http://schemas.microsoft.com/office/drawing/2014/main" id="{4198E634-4831-4AFA-BD85-92AA7252CA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8BE60D42-74F8-4C5C-7DB4-A4AB09039468}"/>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5B9A9563-2B6F-0221-4526-40FAF58BCEC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BDAF0E8-D228-DBF9-EE49-72DA13B218DE}"/>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2269065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FD7D70-4DAB-21B6-3CDB-9E81430E85F2}"/>
              </a:ext>
            </a:extLst>
          </p:cNvPr>
          <p:cNvSpPr>
            <a:spLocks noGrp="1"/>
          </p:cNvSpPr>
          <p:nvPr>
            <p:ph type="title"/>
          </p:nvPr>
        </p:nvSpPr>
        <p:spPr/>
        <p:txBody>
          <a:bodyPr/>
          <a:lstStyle/>
          <a:p>
            <a:r>
              <a:rPr lang="es-MX"/>
              <a:t>Haz clic para modificar el estilo de título del patrón</a:t>
            </a:r>
            <a:endParaRPr lang="es-ES"/>
          </a:p>
        </p:txBody>
      </p:sp>
      <p:sp>
        <p:nvSpPr>
          <p:cNvPr id="3" name="Marcador de contenido 2">
            <a:extLst>
              <a:ext uri="{FF2B5EF4-FFF2-40B4-BE49-F238E27FC236}">
                <a16:creationId xmlns:a16="http://schemas.microsoft.com/office/drawing/2014/main" id="{BA987291-479D-0596-ABCC-F1826467A253}"/>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contenido 3">
            <a:extLst>
              <a:ext uri="{FF2B5EF4-FFF2-40B4-BE49-F238E27FC236}">
                <a16:creationId xmlns:a16="http://schemas.microsoft.com/office/drawing/2014/main" id="{499413BF-1F4C-9306-8A0A-1971FB99AE46}"/>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5" name="Marcador de fecha 4">
            <a:extLst>
              <a:ext uri="{FF2B5EF4-FFF2-40B4-BE49-F238E27FC236}">
                <a16:creationId xmlns:a16="http://schemas.microsoft.com/office/drawing/2014/main" id="{DD2782C9-4ED8-3779-FCB6-E19D2D0C19C8}"/>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6" name="Marcador de pie de página 5">
            <a:extLst>
              <a:ext uri="{FF2B5EF4-FFF2-40B4-BE49-F238E27FC236}">
                <a16:creationId xmlns:a16="http://schemas.microsoft.com/office/drawing/2014/main" id="{C84DCC67-2DF6-5FC7-AA1F-30CA3A0B0A64}"/>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0309F1E-2364-5965-1F22-A153A608C1D9}"/>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103006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DA029D-6969-2F13-1C18-EAB9C8AB9C4B}"/>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ES"/>
          </a:p>
        </p:txBody>
      </p:sp>
      <p:sp>
        <p:nvSpPr>
          <p:cNvPr id="3" name="Marcador de texto 2">
            <a:extLst>
              <a:ext uri="{FF2B5EF4-FFF2-40B4-BE49-F238E27FC236}">
                <a16:creationId xmlns:a16="http://schemas.microsoft.com/office/drawing/2014/main" id="{F11499BC-C93E-E3E3-4B87-441A879D68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A4509FD0-E083-A297-76CF-2EF55836EA4A}"/>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5" name="Marcador de texto 4">
            <a:extLst>
              <a:ext uri="{FF2B5EF4-FFF2-40B4-BE49-F238E27FC236}">
                <a16:creationId xmlns:a16="http://schemas.microsoft.com/office/drawing/2014/main" id="{87358ED7-3499-8E95-D2BD-5BD5826111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4D2043E8-0D76-2537-0848-8BC7F6D6043F}"/>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7" name="Marcador de fecha 6">
            <a:extLst>
              <a:ext uri="{FF2B5EF4-FFF2-40B4-BE49-F238E27FC236}">
                <a16:creationId xmlns:a16="http://schemas.microsoft.com/office/drawing/2014/main" id="{0E585129-0B97-3D7B-D785-583530A1163D}"/>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8" name="Marcador de pie de página 7">
            <a:extLst>
              <a:ext uri="{FF2B5EF4-FFF2-40B4-BE49-F238E27FC236}">
                <a16:creationId xmlns:a16="http://schemas.microsoft.com/office/drawing/2014/main" id="{179D2EC2-DFD5-C8AD-4F13-AA12C6313FC5}"/>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B1B44D94-09A4-A6FB-706B-9E816CA9CB61}"/>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208310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AA357A-2A58-1125-8E32-327AC2246A54}"/>
              </a:ext>
            </a:extLst>
          </p:cNvPr>
          <p:cNvSpPr>
            <a:spLocks noGrp="1"/>
          </p:cNvSpPr>
          <p:nvPr>
            <p:ph type="title"/>
          </p:nvPr>
        </p:nvSpPr>
        <p:spPr/>
        <p:txBody>
          <a:bodyPr/>
          <a:lstStyle/>
          <a:p>
            <a:r>
              <a:rPr lang="es-MX"/>
              <a:t>Haz clic para modificar el estilo de título del patrón</a:t>
            </a:r>
            <a:endParaRPr lang="es-ES"/>
          </a:p>
        </p:txBody>
      </p:sp>
      <p:sp>
        <p:nvSpPr>
          <p:cNvPr id="3" name="Marcador de fecha 2">
            <a:extLst>
              <a:ext uri="{FF2B5EF4-FFF2-40B4-BE49-F238E27FC236}">
                <a16:creationId xmlns:a16="http://schemas.microsoft.com/office/drawing/2014/main" id="{7E74601B-EA73-37C4-4301-A8C15144637B}"/>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4" name="Marcador de pie de página 3">
            <a:extLst>
              <a:ext uri="{FF2B5EF4-FFF2-40B4-BE49-F238E27FC236}">
                <a16:creationId xmlns:a16="http://schemas.microsoft.com/office/drawing/2014/main" id="{9F17E0D7-5AFB-9FDE-82B1-744C1A33299C}"/>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25347F40-9E85-306E-7747-3AFC43865192}"/>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1923716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940819A-5EE6-15A2-647F-44269075C5A9}"/>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3" name="Marcador de pie de página 2">
            <a:extLst>
              <a:ext uri="{FF2B5EF4-FFF2-40B4-BE49-F238E27FC236}">
                <a16:creationId xmlns:a16="http://schemas.microsoft.com/office/drawing/2014/main" id="{A07C366F-C9E4-5D17-5781-236EF476427B}"/>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4479BB85-69D2-61D2-0878-2A251CAA7258}"/>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4108624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8B772B-B97A-2AF2-1788-1B757DB0707F}"/>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ES"/>
          </a:p>
        </p:txBody>
      </p:sp>
      <p:sp>
        <p:nvSpPr>
          <p:cNvPr id="3" name="Marcador de contenido 2">
            <a:extLst>
              <a:ext uri="{FF2B5EF4-FFF2-40B4-BE49-F238E27FC236}">
                <a16:creationId xmlns:a16="http://schemas.microsoft.com/office/drawing/2014/main" id="{106EB1BA-6A80-2D8C-E280-E9A9711CF2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texto 3">
            <a:extLst>
              <a:ext uri="{FF2B5EF4-FFF2-40B4-BE49-F238E27FC236}">
                <a16:creationId xmlns:a16="http://schemas.microsoft.com/office/drawing/2014/main" id="{C109EEB9-0723-81DD-6755-A90D83252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B4E31530-0435-500F-B070-A8FEC17AD903}"/>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6" name="Marcador de pie de página 5">
            <a:extLst>
              <a:ext uri="{FF2B5EF4-FFF2-40B4-BE49-F238E27FC236}">
                <a16:creationId xmlns:a16="http://schemas.microsoft.com/office/drawing/2014/main" id="{E4F2D65F-FB7C-1E82-53AD-75D1799CD9A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515EE90-AB03-20BA-FCE4-8A7D390C32B3}"/>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1717437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B48F8F-1D04-432F-7496-4ADEE5D1293A}"/>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ES"/>
          </a:p>
        </p:txBody>
      </p:sp>
      <p:sp>
        <p:nvSpPr>
          <p:cNvPr id="3" name="Marcador de posición de imagen 2">
            <a:extLst>
              <a:ext uri="{FF2B5EF4-FFF2-40B4-BE49-F238E27FC236}">
                <a16:creationId xmlns:a16="http://schemas.microsoft.com/office/drawing/2014/main" id="{84A9DEEF-FAC2-D733-7EC0-62A4559912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13E600FD-F189-C982-B822-AAD502083D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7AC3A8C5-4051-8023-7BFB-6AAE3AE7F0E5}"/>
              </a:ext>
            </a:extLst>
          </p:cNvPr>
          <p:cNvSpPr>
            <a:spLocks noGrp="1"/>
          </p:cNvSpPr>
          <p:nvPr>
            <p:ph type="dt" sz="half" idx="10"/>
          </p:nvPr>
        </p:nvSpPr>
        <p:spPr/>
        <p:txBody>
          <a:bodyPr/>
          <a:lstStyle/>
          <a:p>
            <a:fld id="{2D7757D2-E83E-43D1-A87A-A7D9D54A7925}" type="datetimeFigureOut">
              <a:rPr lang="es-ES" smtClean="0"/>
              <a:t>12/10/2023</a:t>
            </a:fld>
            <a:endParaRPr lang="es-ES"/>
          </a:p>
        </p:txBody>
      </p:sp>
      <p:sp>
        <p:nvSpPr>
          <p:cNvPr id="6" name="Marcador de pie de página 5">
            <a:extLst>
              <a:ext uri="{FF2B5EF4-FFF2-40B4-BE49-F238E27FC236}">
                <a16:creationId xmlns:a16="http://schemas.microsoft.com/office/drawing/2014/main" id="{7E9C0FD2-A421-A535-7E85-A4C2999949B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96CFEF3F-3192-7654-8EF0-C3029A3775A5}"/>
              </a:ext>
            </a:extLst>
          </p:cNvPr>
          <p:cNvSpPr>
            <a:spLocks noGrp="1"/>
          </p:cNvSpPr>
          <p:nvPr>
            <p:ph type="sldNum" sz="quarter" idx="12"/>
          </p:nvPr>
        </p:nvSpPr>
        <p:spPr/>
        <p:txBody>
          <a:bodyPr/>
          <a:lstStyle/>
          <a:p>
            <a:fld id="{EAA690EF-B39A-4EAA-97D5-487A50C7DB9F}" type="slidenum">
              <a:rPr lang="es-ES" smtClean="0"/>
              <a:t>‹Nº›</a:t>
            </a:fld>
            <a:endParaRPr lang="es-ES"/>
          </a:p>
        </p:txBody>
      </p:sp>
    </p:spTree>
    <p:extLst>
      <p:ext uri="{BB962C8B-B14F-4D97-AF65-F5344CB8AC3E}">
        <p14:creationId xmlns:p14="http://schemas.microsoft.com/office/powerpoint/2010/main" val="4204483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F7A4A1C-642F-1C82-BB01-5E122E8779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ES"/>
          </a:p>
        </p:txBody>
      </p:sp>
      <p:sp>
        <p:nvSpPr>
          <p:cNvPr id="3" name="Marcador de texto 2">
            <a:extLst>
              <a:ext uri="{FF2B5EF4-FFF2-40B4-BE49-F238E27FC236}">
                <a16:creationId xmlns:a16="http://schemas.microsoft.com/office/drawing/2014/main" id="{11796A0F-1238-8CFF-4BA9-3B14618469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S"/>
          </a:p>
        </p:txBody>
      </p:sp>
      <p:sp>
        <p:nvSpPr>
          <p:cNvPr id="4" name="Marcador de fecha 3">
            <a:extLst>
              <a:ext uri="{FF2B5EF4-FFF2-40B4-BE49-F238E27FC236}">
                <a16:creationId xmlns:a16="http://schemas.microsoft.com/office/drawing/2014/main" id="{7EDE78A0-BAA3-673A-51E6-EBE4112B21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7757D2-E83E-43D1-A87A-A7D9D54A7925}" type="datetimeFigureOut">
              <a:rPr lang="es-ES" smtClean="0"/>
              <a:t>12/10/2023</a:t>
            </a:fld>
            <a:endParaRPr lang="es-ES"/>
          </a:p>
        </p:txBody>
      </p:sp>
      <p:sp>
        <p:nvSpPr>
          <p:cNvPr id="5" name="Marcador de pie de página 4">
            <a:extLst>
              <a:ext uri="{FF2B5EF4-FFF2-40B4-BE49-F238E27FC236}">
                <a16:creationId xmlns:a16="http://schemas.microsoft.com/office/drawing/2014/main" id="{0E6F66BB-3120-6D97-D990-283800A737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57FD6D19-DDD9-5016-256F-87E6E4592C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A690EF-B39A-4EAA-97D5-487A50C7DB9F}" type="slidenum">
              <a:rPr lang="es-ES" smtClean="0"/>
              <a:t>‹Nº›</a:t>
            </a:fld>
            <a:endParaRPr lang="es-ES"/>
          </a:p>
        </p:txBody>
      </p:sp>
    </p:spTree>
    <p:extLst>
      <p:ext uri="{BB962C8B-B14F-4D97-AF65-F5344CB8AC3E}">
        <p14:creationId xmlns:p14="http://schemas.microsoft.com/office/powerpoint/2010/main" val="609777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t (1)">
            <a:hlinkClick r:id="" action="ppaction://media"/>
            <a:extLst>
              <a:ext uri="{FF2B5EF4-FFF2-40B4-BE49-F238E27FC236}">
                <a16:creationId xmlns:a16="http://schemas.microsoft.com/office/drawing/2014/main" id="{370D415C-2241-6276-3C2C-10A2B937F35F}"/>
              </a:ext>
            </a:extLst>
          </p:cNvPr>
          <p:cNvPicPr>
            <a:picLocks noGrp="1" noRot="1" noChangeAspect="1" noMove="1" noResize="1" noEditPoints="1" noAdjustHandles="1" noChangeArrowheads="1" noChangeShapeType="1" noCrop="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4" name="CuadroTexto 3">
            <a:extLst>
              <a:ext uri="{FF2B5EF4-FFF2-40B4-BE49-F238E27FC236}">
                <a16:creationId xmlns:a16="http://schemas.microsoft.com/office/drawing/2014/main" id="{3B9BBC59-CAAF-4686-D0C3-ED4C4D48AD7F}"/>
              </a:ext>
            </a:extLst>
          </p:cNvPr>
          <p:cNvSpPr txBox="1"/>
          <p:nvPr/>
        </p:nvSpPr>
        <p:spPr>
          <a:xfrm>
            <a:off x="794667" y="2644170"/>
            <a:ext cx="10602665" cy="3108543"/>
          </a:xfrm>
          <a:prstGeom prst="rect">
            <a:avLst/>
          </a:prstGeom>
          <a:noFill/>
        </p:spPr>
        <p:txBody>
          <a:bodyPr wrap="square" rtlCol="0">
            <a:spAutoFit/>
          </a:bodyPr>
          <a:lstStyle/>
          <a:p>
            <a:pPr algn="ctr"/>
            <a:r>
              <a:rPr lang="es-ES" sz="9600" spc="300" dirty="0">
                <a:solidFill>
                  <a:schemeClr val="bg1"/>
                </a:solidFill>
                <a:latin typeface="Hansen Shadow" panose="02000506020000020004" pitchFamily="2" charset="0"/>
              </a:rPr>
              <a:t>GRUPO 4</a:t>
            </a:r>
          </a:p>
          <a:p>
            <a:pPr algn="ctr"/>
            <a:r>
              <a:rPr lang="es-ES" sz="2000" spc="300" dirty="0">
                <a:solidFill>
                  <a:schemeClr val="bg1"/>
                </a:solidFill>
                <a:latin typeface="Hansen Shadow" panose="02000506020000020004" pitchFamily="2" charset="0"/>
              </a:rPr>
              <a:t>JULIAN DAVID FIERRO CASANOVA</a:t>
            </a:r>
          </a:p>
          <a:p>
            <a:pPr algn="ctr"/>
            <a:r>
              <a:rPr lang="es-ES" sz="2000" spc="300" dirty="0">
                <a:solidFill>
                  <a:schemeClr val="bg1"/>
                </a:solidFill>
                <a:latin typeface="Hansen Shadow" panose="02000506020000020004" pitchFamily="2" charset="0"/>
              </a:rPr>
              <a:t>ANYI ZUJEY GOMEZ CASANOVA</a:t>
            </a:r>
          </a:p>
          <a:p>
            <a:pPr algn="ctr"/>
            <a:r>
              <a:rPr lang="es-ES" sz="2000" spc="300" dirty="0">
                <a:solidFill>
                  <a:schemeClr val="bg1"/>
                </a:solidFill>
                <a:latin typeface="Hansen Shadow" panose="02000506020000020004" pitchFamily="2" charset="0"/>
              </a:rPr>
              <a:t>LAURA VALENTINA ARIZA ALEJO</a:t>
            </a:r>
          </a:p>
          <a:p>
            <a:pPr algn="ctr"/>
            <a:r>
              <a:rPr lang="es-ES" sz="2000" spc="300" dirty="0">
                <a:solidFill>
                  <a:schemeClr val="bg1"/>
                </a:solidFill>
                <a:latin typeface="Hansen Shadow" panose="02000506020000020004" pitchFamily="2" charset="0"/>
              </a:rPr>
              <a:t>MAIDY VIVIANA CONDE LADINO</a:t>
            </a:r>
          </a:p>
          <a:p>
            <a:pPr algn="ctr"/>
            <a:r>
              <a:rPr lang="es-ES" sz="2000" spc="300" dirty="0">
                <a:solidFill>
                  <a:schemeClr val="bg1"/>
                </a:solidFill>
                <a:latin typeface="Hansen Shadow" panose="02000506020000020004" pitchFamily="2" charset="0"/>
              </a:rPr>
              <a:t>DYLAN SANTIAGO NARVAEZ PINTO</a:t>
            </a:r>
          </a:p>
        </p:txBody>
      </p:sp>
    </p:spTree>
    <p:extLst>
      <p:ext uri="{BB962C8B-B14F-4D97-AF65-F5344CB8AC3E}">
        <p14:creationId xmlns:p14="http://schemas.microsoft.com/office/powerpoint/2010/main" val="1479014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0" fill="hold"/>
                                        <p:tgtEl>
                                          <p:spTgt spid="9"/>
                                        </p:tgtEl>
                                      </p:cBhvr>
                                    </p:cmd>
                                  </p:childTnLst>
                                </p:cTn>
                              </p:par>
                              <p:par>
                                <p:cTn id="7" presetID="42" presetClass="entr" presetSubtype="0" fill="hold" grpId="0" nodeType="withEffect">
                                  <p:stCondLst>
                                    <p:cond delay="475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9"/>
                </p:tgtEl>
              </p:cMediaNode>
            </p:vide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esquinas redondeadas 31">
            <a:extLst>
              <a:ext uri="{FF2B5EF4-FFF2-40B4-BE49-F238E27FC236}">
                <a16:creationId xmlns:a16="http://schemas.microsoft.com/office/drawing/2014/main" id="{2E10C718-594D-71E4-10F1-E18DD680F90B}"/>
              </a:ext>
            </a:extLst>
          </p:cNvPr>
          <p:cNvSpPr/>
          <p:nvPr/>
        </p:nvSpPr>
        <p:spPr>
          <a:xfrm>
            <a:off x="1363652" y="928016"/>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4800" dirty="0">
                <a:solidFill>
                  <a:schemeClr val="bg1"/>
                </a:solidFill>
                <a:latin typeface="Fira Sans Extra Condensed SemiB" panose="020B0603050000020004" pitchFamily="34" charset="0"/>
              </a:rPr>
              <a:t>FISICA</a:t>
            </a: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4825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399721" y="795564"/>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399721" y="1709964"/>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399721" y="3530744"/>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399721" y="2624364"/>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399721" y="4437124"/>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399721" y="5351527"/>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1395737" y="556972"/>
            <a:ext cx="1198648" cy="69091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3200" dirty="0">
                <a:latin typeface="Fira Sans Extra Condensed SemiB" panose="020B0603050000020004" pitchFamily="34" charset="0"/>
              </a:rPr>
              <a:t>1</a:t>
            </a:r>
            <a:endParaRPr lang="es-ES" sz="3200" dirty="0">
              <a:latin typeface="Fira Sans Extra Condensed SemiB" panose="020B0603050000020004" pitchFamily="34" charset="0"/>
            </a:endParaRPr>
          </a:p>
        </p:txBody>
      </p:sp>
      <p:grpSp>
        <p:nvGrpSpPr>
          <p:cNvPr id="31" name="Gráfico 26" descr="Three circles each containing concentric circles.">
            <a:extLst>
              <a:ext uri="{FF2B5EF4-FFF2-40B4-BE49-F238E27FC236}">
                <a16:creationId xmlns:a16="http://schemas.microsoft.com/office/drawing/2014/main" id="{9A54629F-D881-F58B-8CEA-5931665C7384}"/>
              </a:ext>
            </a:extLst>
          </p:cNvPr>
          <p:cNvGrpSpPr/>
          <p:nvPr/>
        </p:nvGrpSpPr>
        <p:grpSpPr>
          <a:xfrm>
            <a:off x="10988408" y="5614061"/>
            <a:ext cx="2083317" cy="2083317"/>
            <a:chOff x="11455372" y="812281"/>
            <a:chExt cx="2083317" cy="2083317"/>
          </a:xfrm>
          <a:solidFill>
            <a:srgbClr val="23A3A8"/>
          </a:solidFill>
        </p:grpSpPr>
        <p:sp>
          <p:nvSpPr>
            <p:cNvPr id="33" name="Forma libre: forma 32">
              <a:extLst>
                <a:ext uri="{FF2B5EF4-FFF2-40B4-BE49-F238E27FC236}">
                  <a16:creationId xmlns:a16="http://schemas.microsoft.com/office/drawing/2014/main" id="{90ADA01F-ABE2-3801-6AAD-18A0AE1C11A5}"/>
                </a:ext>
              </a:extLst>
            </p:cNvPr>
            <p:cNvSpPr/>
            <p:nvPr/>
          </p:nvSpPr>
          <p:spPr>
            <a:xfrm>
              <a:off x="11455372" y="812281"/>
              <a:ext cx="2083317" cy="2083317"/>
            </a:xfrm>
            <a:custGeom>
              <a:avLst/>
              <a:gdLst>
                <a:gd name="connsiteX0" fmla="*/ 1041659 w 2083317"/>
                <a:gd name="connsiteY0" fmla="*/ 2083318 h 2083317"/>
                <a:gd name="connsiteX1" fmla="*/ 0 w 2083317"/>
                <a:gd name="connsiteY1" fmla="*/ 1041659 h 2083317"/>
                <a:gd name="connsiteX2" fmla="*/ 1041659 w 2083317"/>
                <a:gd name="connsiteY2" fmla="*/ 0 h 2083317"/>
                <a:gd name="connsiteX3" fmla="*/ 2083318 w 2083317"/>
                <a:gd name="connsiteY3" fmla="*/ 1041659 h 2083317"/>
                <a:gd name="connsiteX4" fmla="*/ 1041659 w 2083317"/>
                <a:gd name="connsiteY4" fmla="*/ 2083318 h 2083317"/>
                <a:gd name="connsiteX5" fmla="*/ 1041659 w 2083317"/>
                <a:gd name="connsiteY5" fmla="*/ 34153 h 2083317"/>
                <a:gd name="connsiteX6" fmla="*/ 34153 w 2083317"/>
                <a:gd name="connsiteY6" fmla="*/ 1041659 h 2083317"/>
                <a:gd name="connsiteX7" fmla="*/ 1041659 w 2083317"/>
                <a:gd name="connsiteY7" fmla="*/ 2049165 h 2083317"/>
                <a:gd name="connsiteX8" fmla="*/ 2049165 w 2083317"/>
                <a:gd name="connsiteY8" fmla="*/ 1041659 h 2083317"/>
                <a:gd name="connsiteX9" fmla="*/ 1041659 w 2083317"/>
                <a:gd name="connsiteY9" fmla="*/ 34153 h 208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3317" h="2083317">
                  <a:moveTo>
                    <a:pt x="1041659" y="2083318"/>
                  </a:moveTo>
                  <a:cubicBezTo>
                    <a:pt x="467287" y="2083318"/>
                    <a:pt x="0" y="1616031"/>
                    <a:pt x="0" y="1041659"/>
                  </a:cubicBezTo>
                  <a:cubicBezTo>
                    <a:pt x="0" y="467287"/>
                    <a:pt x="467287" y="0"/>
                    <a:pt x="1041659" y="0"/>
                  </a:cubicBezTo>
                  <a:cubicBezTo>
                    <a:pt x="1616031" y="0"/>
                    <a:pt x="2083318" y="467287"/>
                    <a:pt x="2083318" y="1041659"/>
                  </a:cubicBezTo>
                  <a:cubicBezTo>
                    <a:pt x="2083318" y="1616031"/>
                    <a:pt x="1616031" y="2083318"/>
                    <a:pt x="1041659" y="2083318"/>
                  </a:cubicBezTo>
                  <a:close/>
                  <a:moveTo>
                    <a:pt x="1041659" y="34153"/>
                  </a:moveTo>
                  <a:cubicBezTo>
                    <a:pt x="486122" y="34153"/>
                    <a:pt x="34153" y="486122"/>
                    <a:pt x="34153" y="1041659"/>
                  </a:cubicBezTo>
                  <a:cubicBezTo>
                    <a:pt x="34153" y="1597196"/>
                    <a:pt x="486122" y="2049165"/>
                    <a:pt x="1041659" y="2049165"/>
                  </a:cubicBezTo>
                  <a:cubicBezTo>
                    <a:pt x="1597196" y="2049165"/>
                    <a:pt x="2049165" y="1597196"/>
                    <a:pt x="2049165" y="1041659"/>
                  </a:cubicBezTo>
                  <a:cubicBezTo>
                    <a:pt x="2049165" y="486122"/>
                    <a:pt x="1597196" y="34153"/>
                    <a:pt x="1041659" y="34153"/>
                  </a:cubicBezTo>
                  <a:close/>
                </a:path>
              </a:pathLst>
            </a:custGeom>
            <a:grpFill/>
            <a:ln w="8533" cap="flat">
              <a:solidFill>
                <a:srgbClr val="23A3A8"/>
              </a:solidFill>
              <a:prstDash val="solid"/>
              <a:miter/>
            </a:ln>
          </p:spPr>
          <p:txBody>
            <a:bodyPr rtlCol="0" anchor="ctr"/>
            <a:lstStyle/>
            <a:p>
              <a:endParaRPr lang="es-ES"/>
            </a:p>
          </p:txBody>
        </p:sp>
        <p:sp>
          <p:nvSpPr>
            <p:cNvPr id="34" name="Forma libre: forma 33">
              <a:extLst>
                <a:ext uri="{FF2B5EF4-FFF2-40B4-BE49-F238E27FC236}">
                  <a16:creationId xmlns:a16="http://schemas.microsoft.com/office/drawing/2014/main" id="{A8721346-CE89-0BBF-29BF-3C15CD69FA68}"/>
                </a:ext>
              </a:extLst>
            </p:cNvPr>
            <p:cNvSpPr/>
            <p:nvPr/>
          </p:nvSpPr>
          <p:spPr>
            <a:xfrm>
              <a:off x="11711518" y="1068426"/>
              <a:ext cx="1571026" cy="1571026"/>
            </a:xfrm>
            <a:custGeom>
              <a:avLst/>
              <a:gdLst>
                <a:gd name="connsiteX0" fmla="*/ 785513 w 1571026"/>
                <a:gd name="connsiteY0" fmla="*/ 1571027 h 1571026"/>
                <a:gd name="connsiteX1" fmla="*/ 0 w 1571026"/>
                <a:gd name="connsiteY1" fmla="*/ 785513 h 1571026"/>
                <a:gd name="connsiteX2" fmla="*/ 785513 w 1571026"/>
                <a:gd name="connsiteY2" fmla="*/ 0 h 1571026"/>
                <a:gd name="connsiteX3" fmla="*/ 1571027 w 1571026"/>
                <a:gd name="connsiteY3" fmla="*/ 785513 h 1571026"/>
                <a:gd name="connsiteX4" fmla="*/ 785513 w 1571026"/>
                <a:gd name="connsiteY4" fmla="*/ 1571027 h 1571026"/>
                <a:gd name="connsiteX5" fmla="*/ 785513 w 1571026"/>
                <a:gd name="connsiteY5" fmla="*/ 34153 h 1571026"/>
                <a:gd name="connsiteX6" fmla="*/ 34153 w 1571026"/>
                <a:gd name="connsiteY6" fmla="*/ 785513 h 1571026"/>
                <a:gd name="connsiteX7" fmla="*/ 785513 w 1571026"/>
                <a:gd name="connsiteY7" fmla="*/ 1536874 h 1571026"/>
                <a:gd name="connsiteX8" fmla="*/ 1536874 w 1571026"/>
                <a:gd name="connsiteY8" fmla="*/ 785513 h 1571026"/>
                <a:gd name="connsiteX9" fmla="*/ 785513 w 1571026"/>
                <a:gd name="connsiteY9" fmla="*/ 34153 h 15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1026" h="1571026">
                  <a:moveTo>
                    <a:pt x="785513" y="1571027"/>
                  </a:moveTo>
                  <a:cubicBezTo>
                    <a:pt x="352380" y="1571027"/>
                    <a:pt x="0" y="1218647"/>
                    <a:pt x="0" y="785513"/>
                  </a:cubicBezTo>
                  <a:cubicBezTo>
                    <a:pt x="0" y="352380"/>
                    <a:pt x="352380" y="0"/>
                    <a:pt x="785513" y="0"/>
                  </a:cubicBezTo>
                  <a:cubicBezTo>
                    <a:pt x="1218647" y="0"/>
                    <a:pt x="1571027" y="352380"/>
                    <a:pt x="1571027" y="785513"/>
                  </a:cubicBezTo>
                  <a:cubicBezTo>
                    <a:pt x="1571027" y="1218647"/>
                    <a:pt x="1218647" y="1571027"/>
                    <a:pt x="785513" y="1571027"/>
                  </a:cubicBezTo>
                  <a:close/>
                  <a:moveTo>
                    <a:pt x="785513" y="34153"/>
                  </a:moveTo>
                  <a:cubicBezTo>
                    <a:pt x="371215" y="34153"/>
                    <a:pt x="34153" y="371215"/>
                    <a:pt x="34153" y="785513"/>
                  </a:cubicBezTo>
                  <a:cubicBezTo>
                    <a:pt x="34153" y="1199812"/>
                    <a:pt x="371215" y="1536874"/>
                    <a:pt x="785513" y="1536874"/>
                  </a:cubicBezTo>
                  <a:cubicBezTo>
                    <a:pt x="1199812" y="1536874"/>
                    <a:pt x="1536874" y="1199812"/>
                    <a:pt x="1536874" y="785513"/>
                  </a:cubicBezTo>
                  <a:cubicBezTo>
                    <a:pt x="1536874" y="371215"/>
                    <a:pt x="1199812" y="34153"/>
                    <a:pt x="785513" y="34153"/>
                  </a:cubicBezTo>
                  <a:close/>
                </a:path>
              </a:pathLst>
            </a:custGeom>
            <a:grpFill/>
            <a:ln w="8533" cap="flat">
              <a:solidFill>
                <a:srgbClr val="23A3A8"/>
              </a:solidFill>
              <a:prstDash val="solid"/>
              <a:miter/>
            </a:ln>
          </p:spPr>
          <p:txBody>
            <a:bodyPr rtlCol="0" anchor="ctr"/>
            <a:lstStyle/>
            <a:p>
              <a:endParaRPr lang="es-ES"/>
            </a:p>
          </p:txBody>
        </p:sp>
        <p:sp>
          <p:nvSpPr>
            <p:cNvPr id="35" name="Forma libre: forma 34">
              <a:extLst>
                <a:ext uri="{FF2B5EF4-FFF2-40B4-BE49-F238E27FC236}">
                  <a16:creationId xmlns:a16="http://schemas.microsoft.com/office/drawing/2014/main" id="{DBC5E839-2453-227B-72CE-1818569FA910}"/>
                </a:ext>
              </a:extLst>
            </p:cNvPr>
            <p:cNvSpPr/>
            <p:nvPr/>
          </p:nvSpPr>
          <p:spPr>
            <a:xfrm>
              <a:off x="11967663" y="1324572"/>
              <a:ext cx="1058735" cy="1058735"/>
            </a:xfrm>
            <a:custGeom>
              <a:avLst/>
              <a:gdLst>
                <a:gd name="connsiteX0" fmla="*/ 529368 w 1058735"/>
                <a:gd name="connsiteY0" fmla="*/ 1058735 h 1058735"/>
                <a:gd name="connsiteX1" fmla="*/ 0 w 1058735"/>
                <a:gd name="connsiteY1" fmla="*/ 529368 h 1058735"/>
                <a:gd name="connsiteX2" fmla="*/ 529368 w 1058735"/>
                <a:gd name="connsiteY2" fmla="*/ 0 h 1058735"/>
                <a:gd name="connsiteX3" fmla="*/ 1058735 w 1058735"/>
                <a:gd name="connsiteY3" fmla="*/ 529368 h 1058735"/>
                <a:gd name="connsiteX4" fmla="*/ 529368 w 1058735"/>
                <a:gd name="connsiteY4" fmla="*/ 1058735 h 1058735"/>
                <a:gd name="connsiteX5" fmla="*/ 529368 w 1058735"/>
                <a:gd name="connsiteY5" fmla="*/ 34153 h 1058735"/>
                <a:gd name="connsiteX6" fmla="*/ 34153 w 1058735"/>
                <a:gd name="connsiteY6" fmla="*/ 529368 h 1058735"/>
                <a:gd name="connsiteX7" fmla="*/ 529368 w 1058735"/>
                <a:gd name="connsiteY7" fmla="*/ 1024583 h 1058735"/>
                <a:gd name="connsiteX8" fmla="*/ 1024583 w 1058735"/>
                <a:gd name="connsiteY8" fmla="*/ 529368 h 1058735"/>
                <a:gd name="connsiteX9" fmla="*/ 529368 w 1058735"/>
                <a:gd name="connsiteY9" fmla="*/ 34153 h 105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8735" h="1058735">
                  <a:moveTo>
                    <a:pt x="529368" y="1058735"/>
                  </a:moveTo>
                  <a:cubicBezTo>
                    <a:pt x="237473" y="1058735"/>
                    <a:pt x="0" y="821263"/>
                    <a:pt x="0" y="529368"/>
                  </a:cubicBezTo>
                  <a:cubicBezTo>
                    <a:pt x="0" y="237473"/>
                    <a:pt x="237473" y="0"/>
                    <a:pt x="529368" y="0"/>
                  </a:cubicBezTo>
                  <a:cubicBezTo>
                    <a:pt x="821263" y="0"/>
                    <a:pt x="1058735" y="237473"/>
                    <a:pt x="1058735" y="529368"/>
                  </a:cubicBezTo>
                  <a:cubicBezTo>
                    <a:pt x="1058735" y="821263"/>
                    <a:pt x="821263" y="1058735"/>
                    <a:pt x="529368" y="1058735"/>
                  </a:cubicBezTo>
                  <a:close/>
                  <a:moveTo>
                    <a:pt x="529368" y="34153"/>
                  </a:moveTo>
                  <a:cubicBezTo>
                    <a:pt x="256308" y="34153"/>
                    <a:pt x="34153" y="256308"/>
                    <a:pt x="34153" y="529368"/>
                  </a:cubicBezTo>
                  <a:cubicBezTo>
                    <a:pt x="34153" y="802427"/>
                    <a:pt x="256308" y="1024583"/>
                    <a:pt x="529368" y="1024583"/>
                  </a:cubicBezTo>
                  <a:cubicBezTo>
                    <a:pt x="802427" y="1024583"/>
                    <a:pt x="1024583" y="802427"/>
                    <a:pt x="1024583" y="529368"/>
                  </a:cubicBezTo>
                  <a:cubicBezTo>
                    <a:pt x="1024583" y="256308"/>
                    <a:pt x="802427" y="34153"/>
                    <a:pt x="529368" y="34153"/>
                  </a:cubicBezTo>
                  <a:close/>
                </a:path>
              </a:pathLst>
            </a:custGeom>
            <a:grpFill/>
            <a:ln w="8533" cap="flat">
              <a:solidFill>
                <a:srgbClr val="23A3A8"/>
              </a:solidFill>
              <a:prstDash val="solid"/>
              <a:miter/>
            </a:ln>
          </p:spPr>
          <p:txBody>
            <a:bodyPr rtlCol="0" anchor="ctr"/>
            <a:lstStyle/>
            <a:p>
              <a:endParaRPr lang="es-ES"/>
            </a:p>
          </p:txBody>
        </p:sp>
      </p:grpSp>
      <p:grpSp>
        <p:nvGrpSpPr>
          <p:cNvPr id="36" name="Gráfico 26" descr="Three circles each containing concentric circles.">
            <a:extLst>
              <a:ext uri="{FF2B5EF4-FFF2-40B4-BE49-F238E27FC236}">
                <a16:creationId xmlns:a16="http://schemas.microsoft.com/office/drawing/2014/main" id="{AA812D8B-2997-7667-C6DD-0A6F62229B4E}"/>
              </a:ext>
            </a:extLst>
          </p:cNvPr>
          <p:cNvGrpSpPr/>
          <p:nvPr/>
        </p:nvGrpSpPr>
        <p:grpSpPr>
          <a:xfrm>
            <a:off x="11820053" y="3806879"/>
            <a:ext cx="776975" cy="802589"/>
            <a:chOff x="10610091" y="1708790"/>
            <a:chExt cx="776975" cy="802589"/>
          </a:xfrm>
          <a:solidFill>
            <a:schemeClr val="accent6"/>
          </a:solidFill>
        </p:grpSpPr>
        <p:sp>
          <p:nvSpPr>
            <p:cNvPr id="37" name="Forma libre: forma 36">
              <a:extLst>
                <a:ext uri="{FF2B5EF4-FFF2-40B4-BE49-F238E27FC236}">
                  <a16:creationId xmlns:a16="http://schemas.microsoft.com/office/drawing/2014/main" id="{FBC96BDE-0E47-73F8-7B43-F8C1FA803EF0}"/>
                </a:ext>
              </a:extLst>
            </p:cNvPr>
            <p:cNvSpPr/>
            <p:nvPr/>
          </p:nvSpPr>
          <p:spPr>
            <a:xfrm>
              <a:off x="10610091" y="1708790"/>
              <a:ext cx="776975" cy="802589"/>
            </a:xfrm>
            <a:custGeom>
              <a:avLst/>
              <a:gdLst>
                <a:gd name="connsiteX0" fmla="*/ 388488 w 776975"/>
                <a:gd name="connsiteY0" fmla="*/ 802590 h 802589"/>
                <a:gd name="connsiteX1" fmla="*/ 0 w 776975"/>
                <a:gd name="connsiteY1" fmla="*/ 401295 h 802589"/>
                <a:gd name="connsiteX2" fmla="*/ 388488 w 776975"/>
                <a:gd name="connsiteY2" fmla="*/ 0 h 802589"/>
                <a:gd name="connsiteX3" fmla="*/ 776975 w 776975"/>
                <a:gd name="connsiteY3" fmla="*/ 401295 h 802589"/>
                <a:gd name="connsiteX4" fmla="*/ 388488 w 776975"/>
                <a:gd name="connsiteY4" fmla="*/ 802590 h 802589"/>
                <a:gd name="connsiteX5" fmla="*/ 388488 w 776975"/>
                <a:gd name="connsiteY5" fmla="*/ 34153 h 802589"/>
                <a:gd name="connsiteX6" fmla="*/ 34153 w 776975"/>
                <a:gd name="connsiteY6" fmla="*/ 401295 h 802589"/>
                <a:gd name="connsiteX7" fmla="*/ 388488 w 776975"/>
                <a:gd name="connsiteY7" fmla="*/ 768437 h 802589"/>
                <a:gd name="connsiteX8" fmla="*/ 742822 w 776975"/>
                <a:gd name="connsiteY8" fmla="*/ 401295 h 802589"/>
                <a:gd name="connsiteX9" fmla="*/ 388488 w 776975"/>
                <a:gd name="connsiteY9" fmla="*/ 34153 h 80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6975" h="802589">
                  <a:moveTo>
                    <a:pt x="388488" y="802590"/>
                  </a:moveTo>
                  <a:cubicBezTo>
                    <a:pt x="174273" y="802590"/>
                    <a:pt x="0" y="622570"/>
                    <a:pt x="0" y="401295"/>
                  </a:cubicBezTo>
                  <a:cubicBezTo>
                    <a:pt x="0" y="180019"/>
                    <a:pt x="174273" y="0"/>
                    <a:pt x="388488" y="0"/>
                  </a:cubicBezTo>
                  <a:cubicBezTo>
                    <a:pt x="602702" y="0"/>
                    <a:pt x="776975" y="180019"/>
                    <a:pt x="776975" y="401295"/>
                  </a:cubicBezTo>
                  <a:cubicBezTo>
                    <a:pt x="776975" y="622570"/>
                    <a:pt x="602702" y="802590"/>
                    <a:pt x="388488" y="802590"/>
                  </a:cubicBezTo>
                  <a:close/>
                  <a:moveTo>
                    <a:pt x="388488" y="34153"/>
                  </a:moveTo>
                  <a:cubicBezTo>
                    <a:pt x="193108" y="34153"/>
                    <a:pt x="34153" y="198854"/>
                    <a:pt x="34153" y="401295"/>
                  </a:cubicBezTo>
                  <a:cubicBezTo>
                    <a:pt x="34153" y="603735"/>
                    <a:pt x="193108" y="768437"/>
                    <a:pt x="388488" y="768437"/>
                  </a:cubicBezTo>
                  <a:cubicBezTo>
                    <a:pt x="583867" y="768437"/>
                    <a:pt x="742822" y="603735"/>
                    <a:pt x="742822" y="401295"/>
                  </a:cubicBezTo>
                  <a:cubicBezTo>
                    <a:pt x="742822" y="198854"/>
                    <a:pt x="583867" y="34153"/>
                    <a:pt x="388488" y="34153"/>
                  </a:cubicBezTo>
                  <a:close/>
                </a:path>
              </a:pathLst>
            </a:custGeom>
            <a:grpFill/>
            <a:ln w="8533" cap="flat">
              <a:solidFill>
                <a:schemeClr val="accent6"/>
              </a:solidFill>
              <a:prstDash val="solid"/>
              <a:miter/>
            </a:ln>
          </p:spPr>
          <p:txBody>
            <a:bodyPr rtlCol="0" anchor="ctr"/>
            <a:lstStyle/>
            <a:p>
              <a:endParaRPr lang="es-ES"/>
            </a:p>
          </p:txBody>
        </p:sp>
        <p:sp>
          <p:nvSpPr>
            <p:cNvPr id="38" name="Forma libre: forma 37">
              <a:extLst>
                <a:ext uri="{FF2B5EF4-FFF2-40B4-BE49-F238E27FC236}">
                  <a16:creationId xmlns:a16="http://schemas.microsoft.com/office/drawing/2014/main" id="{76B09E5A-3001-566D-6FBF-E45FEBCCA65C}"/>
                </a:ext>
              </a:extLst>
            </p:cNvPr>
            <p:cNvSpPr/>
            <p:nvPr/>
          </p:nvSpPr>
          <p:spPr>
            <a:xfrm>
              <a:off x="10810739" y="1922245"/>
              <a:ext cx="375680" cy="375680"/>
            </a:xfrm>
            <a:custGeom>
              <a:avLst/>
              <a:gdLst>
                <a:gd name="connsiteX0" fmla="*/ 187840 w 375680"/>
                <a:gd name="connsiteY0" fmla="*/ 375680 h 375680"/>
                <a:gd name="connsiteX1" fmla="*/ 0 w 375680"/>
                <a:gd name="connsiteY1" fmla="*/ 187840 h 375680"/>
                <a:gd name="connsiteX2" fmla="*/ 187840 w 375680"/>
                <a:gd name="connsiteY2" fmla="*/ 0 h 375680"/>
                <a:gd name="connsiteX3" fmla="*/ 375680 w 375680"/>
                <a:gd name="connsiteY3" fmla="*/ 187840 h 375680"/>
                <a:gd name="connsiteX4" fmla="*/ 187840 w 375680"/>
                <a:gd name="connsiteY4" fmla="*/ 375680 h 375680"/>
                <a:gd name="connsiteX5" fmla="*/ 187840 w 375680"/>
                <a:gd name="connsiteY5" fmla="*/ 34153 h 375680"/>
                <a:gd name="connsiteX6" fmla="*/ 34153 w 375680"/>
                <a:gd name="connsiteY6" fmla="*/ 187840 h 375680"/>
                <a:gd name="connsiteX7" fmla="*/ 187840 w 375680"/>
                <a:gd name="connsiteY7" fmla="*/ 341528 h 375680"/>
                <a:gd name="connsiteX8" fmla="*/ 341528 w 375680"/>
                <a:gd name="connsiteY8" fmla="*/ 187840 h 375680"/>
                <a:gd name="connsiteX9" fmla="*/ 187840 w 375680"/>
                <a:gd name="connsiteY9" fmla="*/ 34153 h 37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680" h="375680">
                  <a:moveTo>
                    <a:pt x="187840" y="375680"/>
                  </a:moveTo>
                  <a:cubicBezTo>
                    <a:pt x="84263" y="375680"/>
                    <a:pt x="0" y="291417"/>
                    <a:pt x="0" y="187840"/>
                  </a:cubicBezTo>
                  <a:cubicBezTo>
                    <a:pt x="0" y="84263"/>
                    <a:pt x="84263" y="0"/>
                    <a:pt x="187840" y="0"/>
                  </a:cubicBezTo>
                  <a:cubicBezTo>
                    <a:pt x="291417" y="0"/>
                    <a:pt x="375680" y="84263"/>
                    <a:pt x="375680" y="187840"/>
                  </a:cubicBezTo>
                  <a:cubicBezTo>
                    <a:pt x="375680" y="291417"/>
                    <a:pt x="291417" y="375680"/>
                    <a:pt x="187840" y="375680"/>
                  </a:cubicBezTo>
                  <a:close/>
                  <a:moveTo>
                    <a:pt x="187840" y="34153"/>
                  </a:moveTo>
                  <a:cubicBezTo>
                    <a:pt x="103099" y="34153"/>
                    <a:pt x="34153" y="103099"/>
                    <a:pt x="34153" y="187840"/>
                  </a:cubicBezTo>
                  <a:cubicBezTo>
                    <a:pt x="34153" y="272582"/>
                    <a:pt x="103099" y="341528"/>
                    <a:pt x="187840" y="341528"/>
                  </a:cubicBezTo>
                  <a:cubicBezTo>
                    <a:pt x="272582" y="341528"/>
                    <a:pt x="341528" y="272582"/>
                    <a:pt x="341528" y="187840"/>
                  </a:cubicBezTo>
                  <a:cubicBezTo>
                    <a:pt x="341528" y="103099"/>
                    <a:pt x="272582" y="34153"/>
                    <a:pt x="187840" y="34153"/>
                  </a:cubicBezTo>
                  <a:close/>
                </a:path>
              </a:pathLst>
            </a:custGeom>
            <a:grpFill/>
            <a:ln w="8533" cap="flat">
              <a:solidFill>
                <a:schemeClr val="accent6"/>
              </a:solidFill>
              <a:prstDash val="solid"/>
              <a:miter/>
            </a:ln>
          </p:spPr>
          <p:txBody>
            <a:bodyPr rtlCol="0" anchor="ctr"/>
            <a:lstStyle/>
            <a:p>
              <a:endParaRPr lang="es-ES"/>
            </a:p>
          </p:txBody>
        </p:sp>
      </p:grpSp>
      <p:grpSp>
        <p:nvGrpSpPr>
          <p:cNvPr id="39" name="Gráfico 26" descr="Three circles each containing concentric circles.">
            <a:extLst>
              <a:ext uri="{FF2B5EF4-FFF2-40B4-BE49-F238E27FC236}">
                <a16:creationId xmlns:a16="http://schemas.microsoft.com/office/drawing/2014/main" id="{241E5948-886B-7589-38DD-ABE983CDD54A}"/>
              </a:ext>
            </a:extLst>
          </p:cNvPr>
          <p:cNvGrpSpPr/>
          <p:nvPr/>
        </p:nvGrpSpPr>
        <p:grpSpPr>
          <a:xfrm>
            <a:off x="11372627" y="4381527"/>
            <a:ext cx="1571026" cy="1571026"/>
            <a:chOff x="10789393" y="180455"/>
            <a:chExt cx="1571026" cy="1571026"/>
          </a:xfrm>
          <a:solidFill>
            <a:schemeClr val="accent4"/>
          </a:solidFill>
        </p:grpSpPr>
        <p:sp>
          <p:nvSpPr>
            <p:cNvPr id="40" name="Forma libre: forma 39">
              <a:extLst>
                <a:ext uri="{FF2B5EF4-FFF2-40B4-BE49-F238E27FC236}">
                  <a16:creationId xmlns:a16="http://schemas.microsoft.com/office/drawing/2014/main" id="{F1ECEFF7-FDD7-EE69-C21A-0A7871B43068}"/>
                </a:ext>
              </a:extLst>
            </p:cNvPr>
            <p:cNvSpPr/>
            <p:nvPr/>
          </p:nvSpPr>
          <p:spPr>
            <a:xfrm>
              <a:off x="10789393" y="180455"/>
              <a:ext cx="1571026" cy="1571026"/>
            </a:xfrm>
            <a:custGeom>
              <a:avLst/>
              <a:gdLst>
                <a:gd name="connsiteX0" fmla="*/ 785513 w 1571026"/>
                <a:gd name="connsiteY0" fmla="*/ 1571027 h 1571026"/>
                <a:gd name="connsiteX1" fmla="*/ 0 w 1571026"/>
                <a:gd name="connsiteY1" fmla="*/ 785513 h 1571026"/>
                <a:gd name="connsiteX2" fmla="*/ 785513 w 1571026"/>
                <a:gd name="connsiteY2" fmla="*/ 0 h 1571026"/>
                <a:gd name="connsiteX3" fmla="*/ 1571027 w 1571026"/>
                <a:gd name="connsiteY3" fmla="*/ 785513 h 1571026"/>
                <a:gd name="connsiteX4" fmla="*/ 785513 w 1571026"/>
                <a:gd name="connsiteY4" fmla="*/ 1571027 h 1571026"/>
                <a:gd name="connsiteX5" fmla="*/ 785513 w 1571026"/>
                <a:gd name="connsiteY5" fmla="*/ 34153 h 1571026"/>
                <a:gd name="connsiteX6" fmla="*/ 34153 w 1571026"/>
                <a:gd name="connsiteY6" fmla="*/ 785513 h 1571026"/>
                <a:gd name="connsiteX7" fmla="*/ 785513 w 1571026"/>
                <a:gd name="connsiteY7" fmla="*/ 1536874 h 1571026"/>
                <a:gd name="connsiteX8" fmla="*/ 1536874 w 1571026"/>
                <a:gd name="connsiteY8" fmla="*/ 785513 h 1571026"/>
                <a:gd name="connsiteX9" fmla="*/ 785513 w 1571026"/>
                <a:gd name="connsiteY9" fmla="*/ 34153 h 15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1026" h="1571026">
                  <a:moveTo>
                    <a:pt x="785513" y="1571027"/>
                  </a:moveTo>
                  <a:cubicBezTo>
                    <a:pt x="352380" y="1571027"/>
                    <a:pt x="0" y="1218647"/>
                    <a:pt x="0" y="785513"/>
                  </a:cubicBezTo>
                  <a:cubicBezTo>
                    <a:pt x="0" y="352380"/>
                    <a:pt x="352380" y="0"/>
                    <a:pt x="785513" y="0"/>
                  </a:cubicBezTo>
                  <a:cubicBezTo>
                    <a:pt x="1218647" y="0"/>
                    <a:pt x="1571027" y="352380"/>
                    <a:pt x="1571027" y="785513"/>
                  </a:cubicBezTo>
                  <a:cubicBezTo>
                    <a:pt x="1571027" y="1218647"/>
                    <a:pt x="1218647" y="1571027"/>
                    <a:pt x="785513" y="1571027"/>
                  </a:cubicBezTo>
                  <a:close/>
                  <a:moveTo>
                    <a:pt x="785513" y="34153"/>
                  </a:moveTo>
                  <a:cubicBezTo>
                    <a:pt x="371215" y="34153"/>
                    <a:pt x="34153" y="371215"/>
                    <a:pt x="34153" y="785513"/>
                  </a:cubicBezTo>
                  <a:cubicBezTo>
                    <a:pt x="34153" y="1199812"/>
                    <a:pt x="371215" y="1536874"/>
                    <a:pt x="785513" y="1536874"/>
                  </a:cubicBezTo>
                  <a:cubicBezTo>
                    <a:pt x="1199812" y="1536874"/>
                    <a:pt x="1536874" y="1199812"/>
                    <a:pt x="1536874" y="785513"/>
                  </a:cubicBezTo>
                  <a:cubicBezTo>
                    <a:pt x="1536874" y="371215"/>
                    <a:pt x="1199812" y="34153"/>
                    <a:pt x="785513" y="34153"/>
                  </a:cubicBezTo>
                  <a:close/>
                </a:path>
              </a:pathLst>
            </a:custGeom>
            <a:grpFill/>
            <a:ln w="8533" cap="flat">
              <a:solidFill>
                <a:schemeClr val="accent4"/>
              </a:solidFill>
              <a:prstDash val="solid"/>
              <a:miter/>
            </a:ln>
          </p:spPr>
          <p:txBody>
            <a:bodyPr rtlCol="0" anchor="ctr"/>
            <a:lstStyle/>
            <a:p>
              <a:endParaRPr lang="es-ES"/>
            </a:p>
          </p:txBody>
        </p:sp>
        <p:sp>
          <p:nvSpPr>
            <p:cNvPr id="41" name="Forma libre: forma 40">
              <a:extLst>
                <a:ext uri="{FF2B5EF4-FFF2-40B4-BE49-F238E27FC236}">
                  <a16:creationId xmlns:a16="http://schemas.microsoft.com/office/drawing/2014/main" id="{A4941F6E-43C4-E3C7-9B2E-2E93B0B7D934}"/>
                </a:ext>
              </a:extLst>
            </p:cNvPr>
            <p:cNvSpPr/>
            <p:nvPr/>
          </p:nvSpPr>
          <p:spPr>
            <a:xfrm>
              <a:off x="11173612" y="564673"/>
              <a:ext cx="802589" cy="802589"/>
            </a:xfrm>
            <a:custGeom>
              <a:avLst/>
              <a:gdLst>
                <a:gd name="connsiteX0" fmla="*/ 401295 w 802589"/>
                <a:gd name="connsiteY0" fmla="*/ 802590 h 802589"/>
                <a:gd name="connsiteX1" fmla="*/ 0 w 802589"/>
                <a:gd name="connsiteY1" fmla="*/ 401295 h 802589"/>
                <a:gd name="connsiteX2" fmla="*/ 401295 w 802589"/>
                <a:gd name="connsiteY2" fmla="*/ 0 h 802589"/>
                <a:gd name="connsiteX3" fmla="*/ 802590 w 802589"/>
                <a:gd name="connsiteY3" fmla="*/ 401295 h 802589"/>
                <a:gd name="connsiteX4" fmla="*/ 401295 w 802589"/>
                <a:gd name="connsiteY4" fmla="*/ 802590 h 802589"/>
                <a:gd name="connsiteX5" fmla="*/ 401295 w 802589"/>
                <a:gd name="connsiteY5" fmla="*/ 34153 h 802589"/>
                <a:gd name="connsiteX6" fmla="*/ 34153 w 802589"/>
                <a:gd name="connsiteY6" fmla="*/ 401295 h 802589"/>
                <a:gd name="connsiteX7" fmla="*/ 401295 w 802589"/>
                <a:gd name="connsiteY7" fmla="*/ 768437 h 802589"/>
                <a:gd name="connsiteX8" fmla="*/ 768437 w 802589"/>
                <a:gd name="connsiteY8" fmla="*/ 401295 h 802589"/>
                <a:gd name="connsiteX9" fmla="*/ 401295 w 802589"/>
                <a:gd name="connsiteY9" fmla="*/ 34153 h 80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2589" h="802589">
                  <a:moveTo>
                    <a:pt x="401295" y="802590"/>
                  </a:moveTo>
                  <a:cubicBezTo>
                    <a:pt x="180019" y="802590"/>
                    <a:pt x="0" y="622571"/>
                    <a:pt x="0" y="401295"/>
                  </a:cubicBezTo>
                  <a:cubicBezTo>
                    <a:pt x="0" y="180019"/>
                    <a:pt x="180019" y="0"/>
                    <a:pt x="401295" y="0"/>
                  </a:cubicBezTo>
                  <a:cubicBezTo>
                    <a:pt x="622571" y="0"/>
                    <a:pt x="802590" y="180019"/>
                    <a:pt x="802590" y="401295"/>
                  </a:cubicBezTo>
                  <a:cubicBezTo>
                    <a:pt x="802590" y="622571"/>
                    <a:pt x="622571" y="802590"/>
                    <a:pt x="401295" y="802590"/>
                  </a:cubicBezTo>
                  <a:close/>
                  <a:moveTo>
                    <a:pt x="401295" y="34153"/>
                  </a:moveTo>
                  <a:cubicBezTo>
                    <a:pt x="198854" y="34153"/>
                    <a:pt x="34153" y="198854"/>
                    <a:pt x="34153" y="401295"/>
                  </a:cubicBezTo>
                  <a:cubicBezTo>
                    <a:pt x="34153" y="603735"/>
                    <a:pt x="198854" y="768437"/>
                    <a:pt x="401295" y="768437"/>
                  </a:cubicBezTo>
                  <a:cubicBezTo>
                    <a:pt x="603735" y="768437"/>
                    <a:pt x="768437" y="603735"/>
                    <a:pt x="768437" y="401295"/>
                  </a:cubicBezTo>
                  <a:cubicBezTo>
                    <a:pt x="768437" y="198854"/>
                    <a:pt x="603735" y="34153"/>
                    <a:pt x="401295" y="34153"/>
                  </a:cubicBezTo>
                  <a:close/>
                </a:path>
              </a:pathLst>
            </a:custGeom>
            <a:grpFill/>
            <a:ln w="8533" cap="flat">
              <a:solidFill>
                <a:schemeClr val="accent4"/>
              </a:solidFill>
              <a:prstDash val="solid"/>
              <a:miter/>
            </a:ln>
          </p:spPr>
          <p:txBody>
            <a:bodyPr rtlCol="0" anchor="ctr"/>
            <a:lstStyle/>
            <a:p>
              <a:endParaRPr lang="es-ES"/>
            </a:p>
          </p:txBody>
        </p:sp>
      </p:grpSp>
      <p:sp>
        <p:nvSpPr>
          <p:cNvPr id="5" name="CuadroTexto 4">
            <a:extLst>
              <a:ext uri="{FF2B5EF4-FFF2-40B4-BE49-F238E27FC236}">
                <a16:creationId xmlns:a16="http://schemas.microsoft.com/office/drawing/2014/main" id="{B466EEAA-28D2-D9E7-E171-BF6AB7E26311}"/>
              </a:ext>
            </a:extLst>
          </p:cNvPr>
          <p:cNvSpPr txBox="1"/>
          <p:nvPr/>
        </p:nvSpPr>
        <p:spPr>
          <a:xfrm>
            <a:off x="2164353" y="107397"/>
            <a:ext cx="8054467" cy="769441"/>
          </a:xfrm>
          <a:prstGeom prst="rect">
            <a:avLst/>
          </a:prstGeom>
          <a:noFill/>
        </p:spPr>
        <p:txBody>
          <a:bodyPr wrap="square" rtlCol="0">
            <a:spAutoFit/>
          </a:bodyPr>
          <a:lstStyle/>
          <a:p>
            <a:pPr algn="ctr"/>
            <a:r>
              <a:rPr lang="es-HN" sz="4400" dirty="0">
                <a:latin typeface="Fira Sans Extra Condensed SemiB" panose="020B0603050000020004" pitchFamily="34" charset="0"/>
              </a:rPr>
              <a:t>TIPOS DE DISCAPACIDAD</a:t>
            </a:r>
            <a:endParaRPr lang="es-ES" sz="4400" dirty="0">
              <a:latin typeface="Fira Sans Extra Condensed SemiB" panose="020B0603050000020004" pitchFamily="34" charset="0"/>
            </a:endParaRPr>
          </a:p>
        </p:txBody>
      </p:sp>
      <p:sp>
        <p:nvSpPr>
          <p:cNvPr id="10" name="Rectángulo: esquinas redondeadas 9">
            <a:extLst>
              <a:ext uri="{FF2B5EF4-FFF2-40B4-BE49-F238E27FC236}">
                <a16:creationId xmlns:a16="http://schemas.microsoft.com/office/drawing/2014/main" id="{61918838-CB2E-1A70-750B-E902294E3B75}"/>
              </a:ext>
            </a:extLst>
          </p:cNvPr>
          <p:cNvSpPr/>
          <p:nvPr/>
        </p:nvSpPr>
        <p:spPr>
          <a:xfrm>
            <a:off x="5385573" y="2002665"/>
            <a:ext cx="3613774" cy="2083317"/>
          </a:xfrm>
          <a:prstGeom prst="roundRect">
            <a:avLst>
              <a:gd name="adj" fmla="val 9737"/>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4800" dirty="0">
                <a:latin typeface="Fira Sans Extra Condensed SemiB" panose="020B0603050000020004" pitchFamily="34" charset="0"/>
              </a:rPr>
              <a:t>PSIQUICAS</a:t>
            </a:r>
            <a:endParaRPr lang="es-ES" sz="4800" dirty="0">
              <a:latin typeface="Fira Sans Extra Condensed SemiB" panose="020B0603050000020004" pitchFamily="34" charset="0"/>
            </a:endParaRPr>
          </a:p>
        </p:txBody>
      </p:sp>
      <p:sp>
        <p:nvSpPr>
          <p:cNvPr id="11" name="Rectángulo: esquinas redondeadas 10">
            <a:extLst>
              <a:ext uri="{FF2B5EF4-FFF2-40B4-BE49-F238E27FC236}">
                <a16:creationId xmlns:a16="http://schemas.microsoft.com/office/drawing/2014/main" id="{84BB0293-BF81-2AAF-137C-691AC35903C4}"/>
              </a:ext>
            </a:extLst>
          </p:cNvPr>
          <p:cNvSpPr/>
          <p:nvPr/>
        </p:nvSpPr>
        <p:spPr>
          <a:xfrm>
            <a:off x="7800699" y="1625167"/>
            <a:ext cx="1198648" cy="69091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3200" dirty="0">
                <a:latin typeface="Fira Sans Extra Condensed SemiB" panose="020B0603050000020004" pitchFamily="34" charset="0"/>
              </a:rPr>
              <a:t>2</a:t>
            </a:r>
            <a:endParaRPr lang="es-ES" sz="3200" dirty="0"/>
          </a:p>
        </p:txBody>
      </p:sp>
      <p:sp>
        <p:nvSpPr>
          <p:cNvPr id="43" name="Rectángulo: esquinas redondeadas 42">
            <a:extLst>
              <a:ext uri="{FF2B5EF4-FFF2-40B4-BE49-F238E27FC236}">
                <a16:creationId xmlns:a16="http://schemas.microsoft.com/office/drawing/2014/main" id="{B1E6295F-385B-4BEC-AAE1-E13B8FC88C20}"/>
              </a:ext>
            </a:extLst>
          </p:cNvPr>
          <p:cNvSpPr/>
          <p:nvPr/>
        </p:nvSpPr>
        <p:spPr>
          <a:xfrm>
            <a:off x="1461622" y="4446226"/>
            <a:ext cx="3710475" cy="2083317"/>
          </a:xfrm>
          <a:prstGeom prst="roundRect">
            <a:avLst>
              <a:gd name="adj" fmla="val 9737"/>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4800" dirty="0">
                <a:latin typeface="Fira Sans Extra Condensed SemiB" panose="020B0603050000020004" pitchFamily="34" charset="0"/>
              </a:rPr>
              <a:t>SENSORIALES</a:t>
            </a:r>
            <a:endParaRPr lang="es-ES" sz="4800" dirty="0">
              <a:latin typeface="Fira Sans Extra Condensed SemiB" panose="020B0603050000020004" pitchFamily="34" charset="0"/>
            </a:endParaRPr>
          </a:p>
        </p:txBody>
      </p:sp>
      <p:sp>
        <p:nvSpPr>
          <p:cNvPr id="44" name="Rectángulo: esquinas redondeadas 43">
            <a:extLst>
              <a:ext uri="{FF2B5EF4-FFF2-40B4-BE49-F238E27FC236}">
                <a16:creationId xmlns:a16="http://schemas.microsoft.com/office/drawing/2014/main" id="{DA45FFFC-9498-4535-A98A-C77B5F6BA877}"/>
              </a:ext>
            </a:extLst>
          </p:cNvPr>
          <p:cNvSpPr/>
          <p:nvPr/>
        </p:nvSpPr>
        <p:spPr>
          <a:xfrm>
            <a:off x="2717535" y="4100771"/>
            <a:ext cx="1198648" cy="69091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3200" dirty="0">
                <a:latin typeface="Fira Sans Extra Condensed SemiB" panose="020B0603050000020004" pitchFamily="34" charset="0"/>
              </a:rPr>
              <a:t>3</a:t>
            </a:r>
            <a:endParaRPr lang="es-ES" sz="3200" dirty="0"/>
          </a:p>
        </p:txBody>
      </p:sp>
      <p:pic>
        <p:nvPicPr>
          <p:cNvPr id="12" name="Imagen 11">
            <a:extLst>
              <a:ext uri="{FF2B5EF4-FFF2-40B4-BE49-F238E27FC236}">
                <a16:creationId xmlns:a16="http://schemas.microsoft.com/office/drawing/2014/main" id="{0492B8D8-F407-4F6F-B272-D39E98036944}"/>
              </a:ext>
            </a:extLst>
          </p:cNvPr>
          <p:cNvPicPr>
            <a:picLocks noChangeAspect="1"/>
          </p:cNvPicPr>
          <p:nvPr/>
        </p:nvPicPr>
        <p:blipFill>
          <a:blip r:embed="rId2"/>
          <a:stretch>
            <a:fillRect/>
          </a:stretch>
        </p:blipFill>
        <p:spPr>
          <a:xfrm>
            <a:off x="5429123" y="4179788"/>
            <a:ext cx="4858428" cy="2343477"/>
          </a:xfrm>
          <a:prstGeom prst="rect">
            <a:avLst/>
          </a:prstGeom>
        </p:spPr>
      </p:pic>
      <p:pic>
        <p:nvPicPr>
          <p:cNvPr id="46" name="Imagen 45">
            <a:extLst>
              <a:ext uri="{FF2B5EF4-FFF2-40B4-BE49-F238E27FC236}">
                <a16:creationId xmlns:a16="http://schemas.microsoft.com/office/drawing/2014/main" id="{A688ECA8-472F-E6E2-1D64-C69C0FB86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3060" y="1378901"/>
            <a:ext cx="2858660" cy="5479099"/>
          </a:xfrm>
          <a:prstGeom prst="rect">
            <a:avLst/>
          </a:prstGeom>
        </p:spPr>
      </p:pic>
    </p:spTree>
    <p:extLst>
      <p:ext uri="{BB962C8B-B14F-4D97-AF65-F5344CB8AC3E}">
        <p14:creationId xmlns:p14="http://schemas.microsoft.com/office/powerpoint/2010/main" val="29236250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1000"/>
                                        <p:tgtEl>
                                          <p:spTgt spid="43"/>
                                        </p:tgtEl>
                                      </p:cBhvr>
                                    </p:animEffect>
                                    <p:anim calcmode="lin" valueType="num">
                                      <p:cBhvr>
                                        <p:cTn id="18" dur="1000" fill="hold"/>
                                        <p:tgtEl>
                                          <p:spTgt spid="43"/>
                                        </p:tgtEl>
                                        <p:attrNameLst>
                                          <p:attrName>ppt_x</p:attrName>
                                        </p:attrNameLst>
                                      </p:cBhvr>
                                      <p:tavLst>
                                        <p:tav tm="0">
                                          <p:val>
                                            <p:strVal val="#ppt_x"/>
                                          </p:val>
                                        </p:tav>
                                        <p:tav tm="100000">
                                          <p:val>
                                            <p:strVal val="#ppt_x"/>
                                          </p:val>
                                        </p:tav>
                                      </p:tavLst>
                                    </p:anim>
                                    <p:anim calcmode="lin" valueType="num">
                                      <p:cBhvr>
                                        <p:cTn id="1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10" grpId="0" animBg="1"/>
      <p:bldP spid="4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7767FD87-A572-4AE6-E749-6B7693884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4905" y="2906266"/>
            <a:ext cx="3580191" cy="3980066"/>
          </a:xfrm>
          <a:prstGeom prst="rect">
            <a:avLst/>
          </a:prstGeom>
        </p:spPr>
      </p:pic>
      <p:sp>
        <p:nvSpPr>
          <p:cNvPr id="32" name="Rectángulo: esquinas redondeadas 31">
            <a:extLst>
              <a:ext uri="{FF2B5EF4-FFF2-40B4-BE49-F238E27FC236}">
                <a16:creationId xmlns:a16="http://schemas.microsoft.com/office/drawing/2014/main" id="{2E10C718-594D-71E4-10F1-E18DD680F90B}"/>
              </a:ext>
            </a:extLst>
          </p:cNvPr>
          <p:cNvSpPr/>
          <p:nvPr/>
        </p:nvSpPr>
        <p:spPr>
          <a:xfrm>
            <a:off x="698246" y="1555401"/>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 sz="2000" dirty="0"/>
              <a:t>DEAMBULACIÓN</a:t>
            </a:r>
          </a:p>
          <a:p>
            <a:endParaRPr lang="es-ES" sz="2000" dirty="0">
              <a:latin typeface="Fira Sans Extra Condensed SemiB" panose="020B0603050000020004" pitchFamily="34" charset="0"/>
            </a:endParaRPr>
          </a:p>
          <a:p>
            <a:r>
              <a:rPr lang="es-ES" sz="2000" dirty="0"/>
              <a:t>acceso al lugar de trabajo y el desplazamiento en el mismo</a:t>
            </a:r>
            <a:endParaRPr lang="es-ES" sz="2000" dirty="0">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065096"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533256" y="774285"/>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533256" y="1688685"/>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533256" y="3509465"/>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533256" y="2603085"/>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533256" y="4415845"/>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533256" y="5330248"/>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762217" y="1338564"/>
            <a:ext cx="1198648" cy="433674"/>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1</a:t>
            </a:r>
            <a:endParaRPr lang="es-ES" sz="2400" dirty="0">
              <a:latin typeface="Fira Sans Extra Condensed SemiB" panose="020B0603050000020004" pitchFamily="34" charset="0"/>
            </a:endParaRPr>
          </a:p>
        </p:txBody>
      </p:sp>
      <p:sp>
        <p:nvSpPr>
          <p:cNvPr id="5" name="CuadroTexto 4">
            <a:extLst>
              <a:ext uri="{FF2B5EF4-FFF2-40B4-BE49-F238E27FC236}">
                <a16:creationId xmlns:a16="http://schemas.microsoft.com/office/drawing/2014/main" id="{B466EEAA-28D2-D9E7-E171-BF6AB7E26311}"/>
              </a:ext>
            </a:extLst>
          </p:cNvPr>
          <p:cNvSpPr txBox="1"/>
          <p:nvPr/>
        </p:nvSpPr>
        <p:spPr>
          <a:xfrm>
            <a:off x="698247" y="266454"/>
            <a:ext cx="7507211" cy="1015663"/>
          </a:xfrm>
          <a:prstGeom prst="rect">
            <a:avLst/>
          </a:prstGeom>
          <a:noFill/>
        </p:spPr>
        <p:txBody>
          <a:bodyPr wrap="square" rtlCol="0">
            <a:spAutoFit/>
          </a:bodyPr>
          <a:lstStyle/>
          <a:p>
            <a:pPr algn="ctr"/>
            <a:r>
              <a:rPr lang="es-HN" sz="6000" dirty="0">
                <a:latin typeface="Fira Sans Extra Condensed SemiB" panose="020B0603050000020004" pitchFamily="34" charset="0"/>
              </a:rPr>
              <a:t>HERRAMIENTAS</a:t>
            </a:r>
            <a:endParaRPr lang="es-ES" sz="6000" dirty="0">
              <a:latin typeface="Fira Sans Extra Condensed SemiB" panose="020B0603050000020004" pitchFamily="34" charset="0"/>
            </a:endParaRPr>
          </a:p>
        </p:txBody>
      </p:sp>
      <p:sp>
        <p:nvSpPr>
          <p:cNvPr id="10" name="Rectángulo: esquinas redondeadas 9">
            <a:extLst>
              <a:ext uri="{FF2B5EF4-FFF2-40B4-BE49-F238E27FC236}">
                <a16:creationId xmlns:a16="http://schemas.microsoft.com/office/drawing/2014/main" id="{61918838-CB2E-1A70-750B-E902294E3B75}"/>
              </a:ext>
            </a:extLst>
          </p:cNvPr>
          <p:cNvSpPr/>
          <p:nvPr/>
        </p:nvSpPr>
        <p:spPr>
          <a:xfrm>
            <a:off x="4756322" y="1591749"/>
            <a:ext cx="3449136" cy="2046969"/>
          </a:xfrm>
          <a:prstGeom prst="roundRect">
            <a:avLst>
              <a:gd name="adj" fmla="val 9737"/>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 sz="2000" dirty="0"/>
              <a:t>APREHENSIÓN</a:t>
            </a:r>
          </a:p>
          <a:p>
            <a:endParaRPr lang="es-ES" sz="2000" dirty="0">
              <a:latin typeface="Fira Sans Extra Condensed SemiB" panose="020B0603050000020004" pitchFamily="34" charset="0"/>
            </a:endParaRPr>
          </a:p>
          <a:p>
            <a:r>
              <a:rPr lang="es-ES" sz="2000" dirty="0"/>
              <a:t>o implica la utilización de máquinas, herramientas y equipos</a:t>
            </a:r>
            <a:endParaRPr lang="es-ES" sz="2000" dirty="0">
              <a:latin typeface="Fira Sans Extra Condensed SemiB" panose="020B0603050000020004" pitchFamily="34" charset="0"/>
            </a:endParaRPr>
          </a:p>
        </p:txBody>
      </p:sp>
      <p:sp>
        <p:nvSpPr>
          <p:cNvPr id="11" name="Rectángulo: esquinas redondeadas 10">
            <a:extLst>
              <a:ext uri="{FF2B5EF4-FFF2-40B4-BE49-F238E27FC236}">
                <a16:creationId xmlns:a16="http://schemas.microsoft.com/office/drawing/2014/main" id="{84BB0293-BF81-2AAF-137C-691AC35903C4}"/>
              </a:ext>
            </a:extLst>
          </p:cNvPr>
          <p:cNvSpPr/>
          <p:nvPr/>
        </p:nvSpPr>
        <p:spPr>
          <a:xfrm>
            <a:off x="5011965" y="1291899"/>
            <a:ext cx="1198648" cy="433674"/>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2</a:t>
            </a:r>
            <a:endParaRPr lang="es-ES" sz="2400" dirty="0"/>
          </a:p>
        </p:txBody>
      </p:sp>
      <p:sp>
        <p:nvSpPr>
          <p:cNvPr id="43" name="Rectángulo: esquinas redondeadas 42">
            <a:extLst>
              <a:ext uri="{FF2B5EF4-FFF2-40B4-BE49-F238E27FC236}">
                <a16:creationId xmlns:a16="http://schemas.microsoft.com/office/drawing/2014/main" id="{9364CB81-75AE-B1E7-E099-14A5F80527E0}"/>
              </a:ext>
            </a:extLst>
          </p:cNvPr>
          <p:cNvSpPr/>
          <p:nvPr/>
        </p:nvSpPr>
        <p:spPr>
          <a:xfrm>
            <a:off x="698246" y="4311294"/>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 sz="2000" dirty="0"/>
              <a:t>LOCALIZACIÓN</a:t>
            </a:r>
          </a:p>
          <a:p>
            <a:endParaRPr lang="es-ES" sz="2000" dirty="0">
              <a:latin typeface="Fira Sans Extra Condensed SemiB" panose="020B0603050000020004" pitchFamily="34" charset="0"/>
            </a:endParaRPr>
          </a:p>
          <a:p>
            <a:r>
              <a:rPr lang="es-ES" sz="2000" dirty="0"/>
              <a:t>Facilitar información referida tanto a elementos concretos, como al diseño de espacios.</a:t>
            </a:r>
            <a:endParaRPr lang="es-ES" sz="2000" dirty="0">
              <a:latin typeface="Fira Sans Extra Condensed SemiB" panose="020B0603050000020004" pitchFamily="34" charset="0"/>
            </a:endParaRPr>
          </a:p>
        </p:txBody>
      </p:sp>
      <p:sp>
        <p:nvSpPr>
          <p:cNvPr id="44" name="Rectángulo: esquinas redondeadas 43">
            <a:extLst>
              <a:ext uri="{FF2B5EF4-FFF2-40B4-BE49-F238E27FC236}">
                <a16:creationId xmlns:a16="http://schemas.microsoft.com/office/drawing/2014/main" id="{05E0C43D-9101-928C-929A-33493B4C44E6}"/>
              </a:ext>
            </a:extLst>
          </p:cNvPr>
          <p:cNvSpPr/>
          <p:nvPr/>
        </p:nvSpPr>
        <p:spPr>
          <a:xfrm>
            <a:off x="762217" y="4052901"/>
            <a:ext cx="1198648" cy="417263"/>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3</a:t>
            </a:r>
            <a:endParaRPr lang="es-ES" sz="2400" dirty="0">
              <a:latin typeface="Fira Sans Extra Condensed SemiB" panose="020B0603050000020004" pitchFamily="34" charset="0"/>
            </a:endParaRPr>
          </a:p>
        </p:txBody>
      </p:sp>
      <p:sp>
        <p:nvSpPr>
          <p:cNvPr id="45" name="Rectángulo: esquinas redondeadas 44">
            <a:extLst>
              <a:ext uri="{FF2B5EF4-FFF2-40B4-BE49-F238E27FC236}">
                <a16:creationId xmlns:a16="http://schemas.microsoft.com/office/drawing/2014/main" id="{D964FC25-40FB-C5C3-BEDC-FC92BF096F11}"/>
              </a:ext>
            </a:extLst>
          </p:cNvPr>
          <p:cNvSpPr/>
          <p:nvPr/>
        </p:nvSpPr>
        <p:spPr>
          <a:xfrm>
            <a:off x="4729713" y="4306750"/>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 sz="2000" dirty="0"/>
              <a:t>COMUNICACIÓN</a:t>
            </a:r>
          </a:p>
          <a:p>
            <a:endParaRPr lang="es-ES" sz="2000" dirty="0">
              <a:latin typeface="Fira Sans Extra Condensed SemiB" panose="020B0603050000020004" pitchFamily="34" charset="0"/>
            </a:endParaRPr>
          </a:p>
          <a:p>
            <a:r>
              <a:rPr lang="es-ES" sz="2000" dirty="0"/>
              <a:t>La información utilizada deberán elegirse en función de la información que quiera transmitirse. </a:t>
            </a:r>
            <a:endParaRPr lang="es-ES" sz="2000" dirty="0">
              <a:latin typeface="Fira Sans Extra Condensed SemiB" panose="020B0603050000020004" pitchFamily="34" charset="0"/>
            </a:endParaRPr>
          </a:p>
        </p:txBody>
      </p:sp>
      <p:sp>
        <p:nvSpPr>
          <p:cNvPr id="47" name="Rectángulo: esquinas redondeadas 46">
            <a:extLst>
              <a:ext uri="{FF2B5EF4-FFF2-40B4-BE49-F238E27FC236}">
                <a16:creationId xmlns:a16="http://schemas.microsoft.com/office/drawing/2014/main" id="{0F3D7715-0A66-410C-94E3-853FDD11DF14}"/>
              </a:ext>
            </a:extLst>
          </p:cNvPr>
          <p:cNvSpPr/>
          <p:nvPr/>
        </p:nvSpPr>
        <p:spPr>
          <a:xfrm>
            <a:off x="4793684" y="4048357"/>
            <a:ext cx="1198648" cy="417263"/>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4</a:t>
            </a:r>
            <a:endParaRPr lang="es-ES" sz="2400" dirty="0">
              <a:latin typeface="Fira Sans Extra Condensed SemiB" panose="020B0603050000020004" pitchFamily="34" charset="0"/>
            </a:endParaRPr>
          </a:p>
        </p:txBody>
      </p:sp>
      <p:pic>
        <p:nvPicPr>
          <p:cNvPr id="27" name="Gráfico 26" descr="Weight Gain contorno">
            <a:extLst>
              <a:ext uri="{FF2B5EF4-FFF2-40B4-BE49-F238E27FC236}">
                <a16:creationId xmlns:a16="http://schemas.microsoft.com/office/drawing/2014/main" id="{2C440720-552B-3F61-2488-F4EFF99DAE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90804" y="1436667"/>
            <a:ext cx="914400" cy="914400"/>
          </a:xfrm>
          <a:prstGeom prst="rect">
            <a:avLst/>
          </a:prstGeom>
        </p:spPr>
      </p:pic>
      <p:pic>
        <p:nvPicPr>
          <p:cNvPr id="48" name="Gráfico 47" descr="Lunch Box contorno">
            <a:extLst>
              <a:ext uri="{FF2B5EF4-FFF2-40B4-BE49-F238E27FC236}">
                <a16:creationId xmlns:a16="http://schemas.microsoft.com/office/drawing/2014/main" id="{C959BD1E-D2CF-EE0C-4AEB-27D0BBD638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94347" y="1825043"/>
            <a:ext cx="914400" cy="914400"/>
          </a:xfrm>
          <a:prstGeom prst="rect">
            <a:avLst/>
          </a:prstGeom>
        </p:spPr>
      </p:pic>
      <p:pic>
        <p:nvPicPr>
          <p:cNvPr id="50" name="Gráfico 49" descr="Toothbrush contorno">
            <a:extLst>
              <a:ext uri="{FF2B5EF4-FFF2-40B4-BE49-F238E27FC236}">
                <a16:creationId xmlns:a16="http://schemas.microsoft.com/office/drawing/2014/main" id="{3B23E93E-897A-9979-4950-38699BE0341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916616" y="2739443"/>
            <a:ext cx="914400" cy="914400"/>
          </a:xfrm>
          <a:prstGeom prst="rect">
            <a:avLst/>
          </a:prstGeom>
        </p:spPr>
      </p:pic>
      <p:pic>
        <p:nvPicPr>
          <p:cNvPr id="54" name="Gráfico 53" descr="Two squares, one solid and one filled with horizontal lines">
            <a:extLst>
              <a:ext uri="{FF2B5EF4-FFF2-40B4-BE49-F238E27FC236}">
                <a16:creationId xmlns:a16="http://schemas.microsoft.com/office/drawing/2014/main" id="{4E1D4108-5B17-1C1B-6A06-204151AE580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619417" y="-902254"/>
            <a:ext cx="3053693" cy="3053693"/>
          </a:xfrm>
          <a:prstGeom prst="rect">
            <a:avLst/>
          </a:prstGeom>
        </p:spPr>
      </p:pic>
    </p:spTree>
    <p:extLst>
      <p:ext uri="{BB962C8B-B14F-4D97-AF65-F5344CB8AC3E}">
        <p14:creationId xmlns:p14="http://schemas.microsoft.com/office/powerpoint/2010/main" val="1345157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1000"/>
                            </p:stCondLst>
                            <p:childTnLst>
                              <p:par>
                                <p:cTn id="27" presetID="53" presetClass="entr" presetSubtype="16" fill="hold" grpId="0" nodeType="after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3"/>
                                        </p:tgtEl>
                                        <p:attrNameLst>
                                          <p:attrName>style.visibility</p:attrName>
                                        </p:attrNameLst>
                                      </p:cBhvr>
                                      <p:to>
                                        <p:strVal val="visible"/>
                                      </p:to>
                                    </p:set>
                                    <p:anim calcmode="lin" valueType="num">
                                      <p:cBhvr>
                                        <p:cTn id="34" dur="500" fill="hold"/>
                                        <p:tgtEl>
                                          <p:spTgt spid="43"/>
                                        </p:tgtEl>
                                        <p:attrNameLst>
                                          <p:attrName>ppt_w</p:attrName>
                                        </p:attrNameLst>
                                      </p:cBhvr>
                                      <p:tavLst>
                                        <p:tav tm="0">
                                          <p:val>
                                            <p:fltVal val="0"/>
                                          </p:val>
                                        </p:tav>
                                        <p:tav tm="100000">
                                          <p:val>
                                            <p:strVal val="#ppt_w"/>
                                          </p:val>
                                        </p:tav>
                                      </p:tavLst>
                                    </p:anim>
                                    <p:anim calcmode="lin" valueType="num">
                                      <p:cBhvr>
                                        <p:cTn id="35" dur="500" fill="hold"/>
                                        <p:tgtEl>
                                          <p:spTgt spid="43"/>
                                        </p:tgtEl>
                                        <p:attrNameLst>
                                          <p:attrName>ppt_h</p:attrName>
                                        </p:attrNameLst>
                                      </p:cBhvr>
                                      <p:tavLst>
                                        <p:tav tm="0">
                                          <p:val>
                                            <p:fltVal val="0"/>
                                          </p:val>
                                        </p:tav>
                                        <p:tav tm="100000">
                                          <p:val>
                                            <p:strVal val="#ppt_h"/>
                                          </p:val>
                                        </p:tav>
                                      </p:tavLst>
                                    </p:anim>
                                    <p:animEffect transition="in" filter="fade">
                                      <p:cBhvr>
                                        <p:cTn id="36" dur="500"/>
                                        <p:tgtEl>
                                          <p:spTgt spid="43"/>
                                        </p:tgtEl>
                                      </p:cBhvr>
                                    </p:animEffect>
                                  </p:childTnLst>
                                </p:cTn>
                              </p:par>
                            </p:childTnLst>
                          </p:cTn>
                        </p:par>
                        <p:par>
                          <p:cTn id="37" fill="hold">
                            <p:stCondLst>
                              <p:cond delay="1500"/>
                            </p:stCondLst>
                            <p:childTnLst>
                              <p:par>
                                <p:cTn id="38" presetID="53" presetClass="entr" presetSubtype="16" fill="hold" grpId="0" nodeType="after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Effect transition="in" filter="fade">
                                      <p:cBhvr>
                                        <p:cTn id="42" dur="500"/>
                                        <p:tgtEl>
                                          <p:spTgt spid="47"/>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p:cTn id="45" dur="500" fill="hold"/>
                                        <p:tgtEl>
                                          <p:spTgt spid="45"/>
                                        </p:tgtEl>
                                        <p:attrNameLst>
                                          <p:attrName>ppt_w</p:attrName>
                                        </p:attrNameLst>
                                      </p:cBhvr>
                                      <p:tavLst>
                                        <p:tav tm="0">
                                          <p:val>
                                            <p:fltVal val="0"/>
                                          </p:val>
                                        </p:tav>
                                        <p:tav tm="100000">
                                          <p:val>
                                            <p:strVal val="#ppt_w"/>
                                          </p:val>
                                        </p:tav>
                                      </p:tavLst>
                                    </p:anim>
                                    <p:anim calcmode="lin" valueType="num">
                                      <p:cBhvr>
                                        <p:cTn id="46" dur="500" fill="hold"/>
                                        <p:tgtEl>
                                          <p:spTgt spid="45"/>
                                        </p:tgtEl>
                                        <p:attrNameLst>
                                          <p:attrName>ppt_h</p:attrName>
                                        </p:attrNameLst>
                                      </p:cBhvr>
                                      <p:tavLst>
                                        <p:tav tm="0">
                                          <p:val>
                                            <p:fltVal val="0"/>
                                          </p:val>
                                        </p:tav>
                                        <p:tav tm="100000">
                                          <p:val>
                                            <p:strVal val="#ppt_h"/>
                                          </p:val>
                                        </p:tav>
                                      </p:tavLst>
                                    </p:anim>
                                    <p:animEffect transition="in" filter="fade">
                                      <p:cBhvr>
                                        <p:cTn id="47" dur="500"/>
                                        <p:tgtEl>
                                          <p:spTgt spid="45"/>
                                        </p:tgtEl>
                                      </p:cBhvr>
                                    </p:animEffect>
                                  </p:childTnLst>
                                </p:cTn>
                              </p:par>
                            </p:childTnLst>
                          </p:cTn>
                        </p:par>
                        <p:par>
                          <p:cTn id="48" fill="hold">
                            <p:stCondLst>
                              <p:cond delay="2000"/>
                            </p:stCondLst>
                            <p:childTnLst>
                              <p:par>
                                <p:cTn id="49" presetID="42" presetClass="entr" presetSubtype="0" fill="hold"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1000"/>
                                        <p:tgtEl>
                                          <p:spTgt spid="25"/>
                                        </p:tgtEl>
                                      </p:cBhvr>
                                    </p:animEffect>
                                    <p:anim calcmode="lin" valueType="num">
                                      <p:cBhvr>
                                        <p:cTn id="52" dur="1000" fill="hold"/>
                                        <p:tgtEl>
                                          <p:spTgt spid="25"/>
                                        </p:tgtEl>
                                        <p:attrNameLst>
                                          <p:attrName>ppt_x</p:attrName>
                                        </p:attrNameLst>
                                      </p:cBhvr>
                                      <p:tavLst>
                                        <p:tav tm="0">
                                          <p:val>
                                            <p:strVal val="#ppt_x"/>
                                          </p:val>
                                        </p:tav>
                                        <p:tav tm="100000">
                                          <p:val>
                                            <p:strVal val="#ppt_x"/>
                                          </p:val>
                                        </p:tav>
                                      </p:tavLst>
                                    </p:anim>
                                    <p:anim calcmode="lin" valueType="num">
                                      <p:cBhvr>
                                        <p:cTn id="5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9" grpId="0" animBg="1"/>
      <p:bldP spid="10" grpId="0" animBg="1"/>
      <p:bldP spid="11" grpId="0" animBg="1"/>
      <p:bldP spid="43" grpId="0" animBg="1"/>
      <p:bldP spid="44" grpId="0" animBg="1"/>
      <p:bldP spid="45" grpId="0" animBg="1"/>
      <p:bldP spid="4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Diagrama de flujo: conector 27">
            <a:extLst>
              <a:ext uri="{FF2B5EF4-FFF2-40B4-BE49-F238E27FC236}">
                <a16:creationId xmlns:a16="http://schemas.microsoft.com/office/drawing/2014/main" id="{E0285421-F34D-9258-7F9F-BB4798BB218A}"/>
              </a:ext>
            </a:extLst>
          </p:cNvPr>
          <p:cNvSpPr/>
          <p:nvPr/>
        </p:nvSpPr>
        <p:spPr>
          <a:xfrm>
            <a:off x="248928" y="2217300"/>
            <a:ext cx="3999571" cy="4119816"/>
          </a:xfrm>
          <a:prstGeom prst="flowChartConnector">
            <a:avLst/>
          </a:prstGeom>
          <a:solidFill>
            <a:srgbClr val="1C81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7" name="Gráfico 26" descr="Circles and an organic shape">
            <a:extLst>
              <a:ext uri="{FF2B5EF4-FFF2-40B4-BE49-F238E27FC236}">
                <a16:creationId xmlns:a16="http://schemas.microsoft.com/office/drawing/2014/main" id="{A0362C64-920C-27E8-E65D-1107FE3D65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5032" y="-160419"/>
            <a:ext cx="4572000" cy="4572000"/>
          </a:xfrm>
          <a:prstGeom prst="rect">
            <a:avLst/>
          </a:prstGeom>
        </p:spPr>
      </p:pic>
      <p:sp>
        <p:nvSpPr>
          <p:cNvPr id="32" name="Diagrama de flujo: conector 31">
            <a:extLst>
              <a:ext uri="{FF2B5EF4-FFF2-40B4-BE49-F238E27FC236}">
                <a16:creationId xmlns:a16="http://schemas.microsoft.com/office/drawing/2014/main" id="{2E10C718-594D-71E4-10F1-E18DD680F90B}"/>
              </a:ext>
            </a:extLst>
          </p:cNvPr>
          <p:cNvSpPr/>
          <p:nvPr/>
        </p:nvSpPr>
        <p:spPr>
          <a:xfrm>
            <a:off x="631281" y="2598821"/>
            <a:ext cx="3234866" cy="3356774"/>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22455" y="0"/>
            <a:ext cx="1412365"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72527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72527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72527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72527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72527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72527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3788374" y="2181762"/>
            <a:ext cx="7440683" cy="1323439"/>
          </a:xfrm>
          <a:prstGeom prst="rect">
            <a:avLst/>
          </a:prstGeom>
          <a:noFill/>
        </p:spPr>
        <p:txBody>
          <a:bodyPr wrap="square" rtlCol="0">
            <a:spAutoFit/>
          </a:bodyPr>
          <a:lstStyle/>
          <a:p>
            <a:pPr algn="ctr"/>
            <a:r>
              <a:rPr lang="es-HN" sz="4000" dirty="0">
                <a:latin typeface="Fira Sans Extra Condensed SemiB" panose="020B0603050000020004" pitchFamily="34" charset="0"/>
              </a:rPr>
              <a:t>6.3 ERGONOMIA Y TRABAJADORES DE AVANZADA EDAD</a:t>
            </a:r>
          </a:p>
        </p:txBody>
      </p:sp>
      <p:sp>
        <p:nvSpPr>
          <p:cNvPr id="30" name="Rectángulo 29">
            <a:extLst>
              <a:ext uri="{FF2B5EF4-FFF2-40B4-BE49-F238E27FC236}">
                <a16:creationId xmlns:a16="http://schemas.microsoft.com/office/drawing/2014/main" id="{A683C46D-512F-C36F-48C4-DCD03C064D0F}"/>
              </a:ext>
            </a:extLst>
          </p:cNvPr>
          <p:cNvSpPr/>
          <p:nvPr/>
        </p:nvSpPr>
        <p:spPr>
          <a:xfrm>
            <a:off x="4672419" y="3505201"/>
            <a:ext cx="5672594" cy="1363580"/>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dirty="0">
                <a:solidFill>
                  <a:schemeClr val="tx1"/>
                </a:solidFill>
              </a:rPr>
              <a:t>El envejecimiento de la población está aumentando, con políticas que retrasan la jubilación, lo que resulta en un grupo de trabajadores de 50 a 65 años en constante crecimiento. El envejecimiento conlleva cambios morfológicos y fisiológicos debido al paso del tiempo.</a:t>
            </a:r>
          </a:p>
        </p:txBody>
      </p:sp>
      <p:pic>
        <p:nvPicPr>
          <p:cNvPr id="11" name="Imagen 10">
            <a:extLst>
              <a:ext uri="{FF2B5EF4-FFF2-40B4-BE49-F238E27FC236}">
                <a16:creationId xmlns:a16="http://schemas.microsoft.com/office/drawing/2014/main" id="{9DF16148-9E50-A12D-8B16-5B532BC29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732" y="3182368"/>
            <a:ext cx="2723961" cy="2189679"/>
          </a:xfrm>
          <a:prstGeom prst="rect">
            <a:avLst/>
          </a:prstGeom>
        </p:spPr>
      </p:pic>
    </p:spTree>
    <p:extLst>
      <p:ext uri="{BB962C8B-B14F-4D97-AF65-F5344CB8AC3E}">
        <p14:creationId xmlns:p14="http://schemas.microsoft.com/office/powerpoint/2010/main" val="2442786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Effect transition="in" filter="fade">
                                      <p:cBhvr>
                                        <p:cTn id="20" dur="500"/>
                                        <p:tgtEl>
                                          <p:spTgt spid="28"/>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1000"/>
                                        <p:tgtEl>
                                          <p:spTgt spid="27"/>
                                        </p:tgtEl>
                                      </p:cBhvr>
                                    </p:animEffect>
                                    <p:anim calcmode="lin" valueType="num">
                                      <p:cBhvr>
                                        <p:cTn id="31" dur="1000" fill="hold"/>
                                        <p:tgtEl>
                                          <p:spTgt spid="27"/>
                                        </p:tgtEl>
                                        <p:attrNameLst>
                                          <p:attrName>ppt_x</p:attrName>
                                        </p:attrNameLst>
                                      </p:cBhvr>
                                      <p:tavLst>
                                        <p:tav tm="0">
                                          <p:val>
                                            <p:strVal val="#ppt_x"/>
                                          </p:val>
                                        </p:tav>
                                        <p:tav tm="100000">
                                          <p:val>
                                            <p:strVal val="#ppt_x"/>
                                          </p:val>
                                        </p:tav>
                                      </p:tavLst>
                                    </p:anim>
                                    <p:anim calcmode="lin" valueType="num">
                                      <p:cBhvr>
                                        <p:cTn id="32" dur="1000" fill="hold"/>
                                        <p:tgtEl>
                                          <p:spTgt spid="27"/>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31"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1000" fill="hold"/>
                                        <p:tgtEl>
                                          <p:spTgt spid="11"/>
                                        </p:tgtEl>
                                        <p:attrNameLst>
                                          <p:attrName>ppt_w</p:attrName>
                                        </p:attrNameLst>
                                      </p:cBhvr>
                                      <p:tavLst>
                                        <p:tav tm="0">
                                          <p:val>
                                            <p:fltVal val="0"/>
                                          </p:val>
                                        </p:tav>
                                        <p:tav tm="100000">
                                          <p:val>
                                            <p:strVal val="#ppt_w"/>
                                          </p:val>
                                        </p:tav>
                                      </p:tavLst>
                                    </p:anim>
                                    <p:anim calcmode="lin" valueType="num">
                                      <p:cBhvr>
                                        <p:cTn id="37" dur="1000" fill="hold"/>
                                        <p:tgtEl>
                                          <p:spTgt spid="11"/>
                                        </p:tgtEl>
                                        <p:attrNameLst>
                                          <p:attrName>ppt_h</p:attrName>
                                        </p:attrNameLst>
                                      </p:cBhvr>
                                      <p:tavLst>
                                        <p:tav tm="0">
                                          <p:val>
                                            <p:fltVal val="0"/>
                                          </p:val>
                                        </p:tav>
                                        <p:tav tm="100000">
                                          <p:val>
                                            <p:strVal val="#ppt_h"/>
                                          </p:val>
                                        </p:tav>
                                      </p:tavLst>
                                    </p:anim>
                                    <p:anim calcmode="lin" valueType="num">
                                      <p:cBhvr>
                                        <p:cTn id="38" dur="1000" fill="hold"/>
                                        <p:tgtEl>
                                          <p:spTgt spid="11"/>
                                        </p:tgtEl>
                                        <p:attrNameLst>
                                          <p:attrName>style.rotation</p:attrName>
                                        </p:attrNameLst>
                                      </p:cBhvr>
                                      <p:tavLst>
                                        <p:tav tm="0">
                                          <p:val>
                                            <p:fltVal val="90"/>
                                          </p:val>
                                        </p:tav>
                                        <p:tav tm="100000">
                                          <p:val>
                                            <p:fltVal val="0"/>
                                          </p:val>
                                        </p:tav>
                                      </p:tavLst>
                                    </p:anim>
                                    <p:animEffect transition="in" filter="fade">
                                      <p:cBhvr>
                                        <p:cTn id="3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26" grpId="0"/>
      <p:bldP spid="3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esquinas redondeadas 31">
            <a:extLst>
              <a:ext uri="{FF2B5EF4-FFF2-40B4-BE49-F238E27FC236}">
                <a16:creationId xmlns:a16="http://schemas.microsoft.com/office/drawing/2014/main" id="{2E10C718-594D-71E4-10F1-E18DD680F90B}"/>
              </a:ext>
            </a:extLst>
          </p:cNvPr>
          <p:cNvSpPr/>
          <p:nvPr/>
        </p:nvSpPr>
        <p:spPr>
          <a:xfrm>
            <a:off x="5712320" y="1709964"/>
            <a:ext cx="4780547" cy="4371479"/>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4.</a:t>
            </a:r>
            <a:r>
              <a:rPr lang="es-ES" dirty="0"/>
              <a:t> Pérdida de la capacidad de asociación de ideas.</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5. </a:t>
            </a:r>
            <a:r>
              <a:rPr lang="es-ES" dirty="0"/>
              <a:t>Aumento de la hipertensión arterial.</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6. </a:t>
            </a:r>
            <a:r>
              <a:rPr lang="es-ES" dirty="0"/>
              <a:t>Pérdida de la capacidad inmunitaria.</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endParaRPr lang="es-HN" dirty="0">
              <a:solidFill>
                <a:schemeClr val="bg1"/>
              </a:solidFill>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33221"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614690" y="795564"/>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614690" y="1709964"/>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614690" y="3530744"/>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614690" y="2624364"/>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614690" y="4437124"/>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614690" y="5351527"/>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30" name="Rectángulo: esquinas redondeadas 29">
            <a:extLst>
              <a:ext uri="{FF2B5EF4-FFF2-40B4-BE49-F238E27FC236}">
                <a16:creationId xmlns:a16="http://schemas.microsoft.com/office/drawing/2014/main" id="{A683C46D-512F-C36F-48C4-DCD03C064D0F}"/>
              </a:ext>
            </a:extLst>
          </p:cNvPr>
          <p:cNvSpPr/>
          <p:nvPr/>
        </p:nvSpPr>
        <p:spPr>
          <a:xfrm>
            <a:off x="737936" y="1709964"/>
            <a:ext cx="4780547" cy="4371479"/>
          </a:xfrm>
          <a:prstGeom prst="roundRect">
            <a:avLst>
              <a:gd name="adj" fmla="val 7260"/>
            </a:avLst>
          </a:prstGeom>
          <a:solidFill>
            <a:srgbClr val="23A3A8"/>
          </a:solid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1. </a:t>
            </a:r>
            <a:r>
              <a:rPr lang="es-ES" dirty="0"/>
              <a:t>Pérdida progresiva de la capacidad visual y auditiva.</a:t>
            </a: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2. </a:t>
            </a:r>
            <a:r>
              <a:rPr lang="es-ES" dirty="0"/>
              <a:t>Reducción de la funcionalidad muscular.</a:t>
            </a: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3.</a:t>
            </a:r>
            <a:r>
              <a:rPr lang="es-ES" dirty="0"/>
              <a:t> Pérdida de agilidad y capacidad de reacción.</a:t>
            </a:r>
            <a:endParaRPr lang="es-HN" sz="2000" dirty="0">
              <a:solidFill>
                <a:schemeClr val="bg1"/>
              </a:solidFill>
              <a:latin typeface="Fira Sans Extra Condensed SemiB" panose="020B0603050000020004" pitchFamily="34" charset="0"/>
            </a:endParaRPr>
          </a:p>
          <a:p>
            <a:endParaRPr lang="es-HN" sz="2000" dirty="0">
              <a:solidFill>
                <a:schemeClr val="bg1"/>
              </a:solidFill>
              <a:latin typeface="Fira Sans Extra Condensed SemiB" panose="020B0603050000020004" pitchFamily="34" charset="0"/>
            </a:endParaRPr>
          </a:p>
        </p:txBody>
      </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3315864" y="346384"/>
            <a:ext cx="4599076" cy="90638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s-HN" sz="4000" dirty="0">
                <a:latin typeface="Fira Sans Extra Condensed SemiB" panose="020B0603050000020004" pitchFamily="34" charset="0"/>
              </a:rPr>
              <a:t>EFECTOS COMUNES</a:t>
            </a:r>
            <a:endParaRPr lang="es-ES" sz="4000" dirty="0">
              <a:latin typeface="Fira Sans Extra Condensed SemiB" panose="020B0603050000020004" pitchFamily="34" charset="0"/>
            </a:endParaRPr>
          </a:p>
        </p:txBody>
      </p:sp>
      <p:pic>
        <p:nvPicPr>
          <p:cNvPr id="12" name="Imagen 11">
            <a:extLst>
              <a:ext uri="{FF2B5EF4-FFF2-40B4-BE49-F238E27FC236}">
                <a16:creationId xmlns:a16="http://schemas.microsoft.com/office/drawing/2014/main" id="{53F1E257-E223-E651-F06F-F30C2736D7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6584" y="1222160"/>
            <a:ext cx="3157636" cy="3516690"/>
          </a:xfrm>
          <a:prstGeom prst="rect">
            <a:avLst/>
          </a:prstGeom>
        </p:spPr>
      </p:pic>
    </p:spTree>
    <p:extLst>
      <p:ext uri="{BB962C8B-B14F-4D97-AF65-F5344CB8AC3E}">
        <p14:creationId xmlns:p14="http://schemas.microsoft.com/office/powerpoint/2010/main" val="787813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31">
            <a:extLst>
              <a:ext uri="{FF2B5EF4-FFF2-40B4-BE49-F238E27FC236}">
                <a16:creationId xmlns:a16="http://schemas.microsoft.com/office/drawing/2014/main" id="{2E10C718-594D-71E4-10F1-E18DD680F90B}"/>
              </a:ext>
            </a:extLst>
          </p:cNvPr>
          <p:cNvSpPr/>
          <p:nvPr/>
        </p:nvSpPr>
        <p:spPr>
          <a:xfrm>
            <a:off x="1579024" y="2134107"/>
            <a:ext cx="8062281" cy="3942606"/>
          </a:xfrm>
          <a:prstGeom prst="rect">
            <a:avLst/>
          </a:prstGeom>
          <a:noFill/>
          <a:ln w="76200">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dirty="0">
                <a:solidFill>
                  <a:schemeClr val="tx1"/>
                </a:solidFill>
              </a:rPr>
              <a:t>En base al conocimiento del envejecimiento de la población trabajadora de una empresa recomendaremos una serie de características susceptibles de mejora en el diseño del puesto de trabajo</a:t>
            </a:r>
          </a:p>
          <a:p>
            <a:pPr algn="ctr"/>
            <a:endParaRPr lang="es-ES" sz="2000" dirty="0">
              <a:solidFill>
                <a:schemeClr val="tx1"/>
              </a:solidFill>
              <a:latin typeface="Fira Sans Extra Condensed SemiB" panose="020B0603050000020004" pitchFamily="34" charset="0"/>
            </a:endParaRPr>
          </a:p>
          <a:p>
            <a:pPr algn="ctr"/>
            <a:endParaRPr lang="es-ES" sz="2000" dirty="0">
              <a:solidFill>
                <a:schemeClr val="tx1"/>
              </a:solidFill>
              <a:latin typeface="Fira Sans Extra Condensed SemiB" panose="020B0603050000020004" pitchFamily="34" charset="0"/>
            </a:endParaRPr>
          </a:p>
          <a:p>
            <a:pPr algn="ctr"/>
            <a:endParaRPr lang="es-ES" sz="2000" dirty="0">
              <a:solidFill>
                <a:schemeClr val="tx1"/>
              </a:solidFill>
              <a:latin typeface="Fira Sans Extra Condensed SemiB" panose="020B0603050000020004" pitchFamily="34" charset="0"/>
            </a:endParaRPr>
          </a:p>
          <a:p>
            <a:pPr algn="ctr"/>
            <a:endParaRPr lang="es-ES" sz="2000" dirty="0">
              <a:solidFill>
                <a:schemeClr val="tx1"/>
              </a:solidFill>
              <a:latin typeface="Fira Sans Extra Condensed SemiB" panose="020B0603050000020004" pitchFamily="34" charset="0"/>
            </a:endParaRPr>
          </a:p>
          <a:p>
            <a:pPr algn="ctr"/>
            <a:endParaRPr lang="es-ES" sz="2000" dirty="0">
              <a:solidFill>
                <a:schemeClr val="tx1"/>
              </a:solidFill>
              <a:latin typeface="Fira Sans Extra Condensed SemiB" panose="020B0603050000020004" pitchFamily="34" charset="0"/>
            </a:endParaRPr>
          </a:p>
          <a:p>
            <a:pPr algn="ctr"/>
            <a:endParaRPr lang="es-ES" sz="2000" dirty="0">
              <a:solidFill>
                <a:schemeClr val="tx1"/>
              </a:solidFill>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88121"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539897" y="774285"/>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539897" y="1688685"/>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539897" y="3509465"/>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539897" y="2603085"/>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539897" y="4415845"/>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539897" y="5330248"/>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1951371" y="1917270"/>
            <a:ext cx="1198648" cy="433674"/>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2400" dirty="0">
              <a:latin typeface="Fira Sans Extra Condensed SemiB" panose="020B0603050000020004" pitchFamily="34" charset="0"/>
            </a:endParaRPr>
          </a:p>
        </p:txBody>
      </p:sp>
      <p:sp>
        <p:nvSpPr>
          <p:cNvPr id="5" name="CuadroTexto 4">
            <a:extLst>
              <a:ext uri="{FF2B5EF4-FFF2-40B4-BE49-F238E27FC236}">
                <a16:creationId xmlns:a16="http://schemas.microsoft.com/office/drawing/2014/main" id="{B466EEAA-28D2-D9E7-E171-BF6AB7E26311}"/>
              </a:ext>
            </a:extLst>
          </p:cNvPr>
          <p:cNvSpPr txBox="1"/>
          <p:nvPr/>
        </p:nvSpPr>
        <p:spPr>
          <a:xfrm>
            <a:off x="1694758" y="516273"/>
            <a:ext cx="8719955" cy="1754326"/>
          </a:xfrm>
          <a:prstGeom prst="rect">
            <a:avLst/>
          </a:prstGeom>
          <a:noFill/>
        </p:spPr>
        <p:txBody>
          <a:bodyPr wrap="square" rtlCol="0">
            <a:spAutoFit/>
          </a:bodyPr>
          <a:lstStyle/>
          <a:p>
            <a:pPr algn="ctr"/>
            <a:r>
              <a:rPr lang="es-HN" sz="5400" dirty="0">
                <a:latin typeface="Fira Sans Extra Condensed SemiB" panose="020B0603050000020004" pitchFamily="34" charset="0"/>
              </a:rPr>
              <a:t>DISEÑO DEL PUESTO DE TRABAJO </a:t>
            </a:r>
            <a:endParaRPr lang="es-ES" sz="5400" dirty="0">
              <a:latin typeface="Fira Sans Extra Condensed SemiB" panose="020B0603050000020004" pitchFamily="34" charset="0"/>
            </a:endParaRPr>
          </a:p>
        </p:txBody>
      </p:sp>
      <p:pic>
        <p:nvPicPr>
          <p:cNvPr id="25" name="Imagen 24">
            <a:extLst>
              <a:ext uri="{FF2B5EF4-FFF2-40B4-BE49-F238E27FC236}">
                <a16:creationId xmlns:a16="http://schemas.microsoft.com/office/drawing/2014/main" id="{9E791A1B-5EB3-FCE6-A475-F8AB2E040A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27248" y="192371"/>
            <a:ext cx="1446588" cy="2078228"/>
          </a:xfrm>
          <a:prstGeom prst="rect">
            <a:avLst/>
          </a:prstGeom>
        </p:spPr>
      </p:pic>
      <p:pic>
        <p:nvPicPr>
          <p:cNvPr id="10" name="Imagen 9">
            <a:extLst>
              <a:ext uri="{FF2B5EF4-FFF2-40B4-BE49-F238E27FC236}">
                <a16:creationId xmlns:a16="http://schemas.microsoft.com/office/drawing/2014/main" id="{1F84257D-784C-4F5C-A37B-F097B4051340}"/>
              </a:ext>
            </a:extLst>
          </p:cNvPr>
          <p:cNvPicPr>
            <a:picLocks noChangeAspect="1"/>
          </p:cNvPicPr>
          <p:nvPr/>
        </p:nvPicPr>
        <p:blipFill>
          <a:blip r:embed="rId3"/>
          <a:stretch>
            <a:fillRect/>
          </a:stretch>
        </p:blipFill>
        <p:spPr>
          <a:xfrm>
            <a:off x="3307344" y="3888433"/>
            <a:ext cx="4839375" cy="1848108"/>
          </a:xfrm>
          <a:prstGeom prst="rect">
            <a:avLst/>
          </a:prstGeom>
        </p:spPr>
      </p:pic>
    </p:spTree>
    <p:extLst>
      <p:ext uri="{BB962C8B-B14F-4D97-AF65-F5344CB8AC3E}">
        <p14:creationId xmlns:p14="http://schemas.microsoft.com/office/powerpoint/2010/main" val="3246912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7767FD87-A572-4AE6-E749-6B7693884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4905" y="2906266"/>
            <a:ext cx="3580191" cy="3980066"/>
          </a:xfrm>
          <a:prstGeom prst="rect">
            <a:avLst/>
          </a:prstGeom>
        </p:spPr>
      </p:pic>
      <p:sp>
        <p:nvSpPr>
          <p:cNvPr id="32" name="Rectángulo: esquinas redondeadas 31">
            <a:extLst>
              <a:ext uri="{FF2B5EF4-FFF2-40B4-BE49-F238E27FC236}">
                <a16:creationId xmlns:a16="http://schemas.microsoft.com/office/drawing/2014/main" id="{2E10C718-594D-71E4-10F1-E18DD680F90B}"/>
              </a:ext>
            </a:extLst>
          </p:cNvPr>
          <p:cNvSpPr/>
          <p:nvPr/>
        </p:nvSpPr>
        <p:spPr>
          <a:xfrm>
            <a:off x="698246" y="1555401"/>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dirty="0"/>
              <a:t>PÉRDIDA DE VISIÓN SUFRIDA POR EL ENVEJECIMIENTO</a:t>
            </a:r>
            <a:endParaRPr lang="es-ES" sz="2000" dirty="0">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065096"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533256" y="774285"/>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533256" y="1688685"/>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533256" y="3509465"/>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533256" y="2603085"/>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533256" y="4415845"/>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533256" y="5330248"/>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762217" y="1338564"/>
            <a:ext cx="1198648" cy="433674"/>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1</a:t>
            </a:r>
            <a:endParaRPr lang="es-ES" sz="2400" dirty="0">
              <a:latin typeface="Fira Sans Extra Condensed SemiB" panose="020B0603050000020004" pitchFamily="34" charset="0"/>
            </a:endParaRPr>
          </a:p>
        </p:txBody>
      </p:sp>
      <p:sp>
        <p:nvSpPr>
          <p:cNvPr id="5" name="CuadroTexto 4">
            <a:extLst>
              <a:ext uri="{FF2B5EF4-FFF2-40B4-BE49-F238E27FC236}">
                <a16:creationId xmlns:a16="http://schemas.microsoft.com/office/drawing/2014/main" id="{B466EEAA-28D2-D9E7-E171-BF6AB7E26311}"/>
              </a:ext>
            </a:extLst>
          </p:cNvPr>
          <p:cNvSpPr txBox="1"/>
          <p:nvPr/>
        </p:nvSpPr>
        <p:spPr>
          <a:xfrm>
            <a:off x="698247" y="266454"/>
            <a:ext cx="7507211" cy="1015663"/>
          </a:xfrm>
          <a:prstGeom prst="rect">
            <a:avLst/>
          </a:prstGeom>
          <a:noFill/>
        </p:spPr>
        <p:txBody>
          <a:bodyPr wrap="square" rtlCol="0">
            <a:spAutoFit/>
          </a:bodyPr>
          <a:lstStyle/>
          <a:p>
            <a:pPr algn="ctr"/>
            <a:r>
              <a:rPr lang="es-HN" sz="6000" dirty="0">
                <a:latin typeface="Fira Sans Extra Condensed SemiB" panose="020B0603050000020004" pitchFamily="34" charset="0"/>
              </a:rPr>
              <a:t>HERRAMIENTAS</a:t>
            </a:r>
            <a:endParaRPr lang="es-ES" sz="6000" dirty="0">
              <a:latin typeface="Fira Sans Extra Condensed SemiB" panose="020B0603050000020004" pitchFamily="34" charset="0"/>
            </a:endParaRPr>
          </a:p>
        </p:txBody>
      </p:sp>
      <p:sp>
        <p:nvSpPr>
          <p:cNvPr id="10" name="Rectángulo: esquinas redondeadas 9">
            <a:extLst>
              <a:ext uri="{FF2B5EF4-FFF2-40B4-BE49-F238E27FC236}">
                <a16:creationId xmlns:a16="http://schemas.microsoft.com/office/drawing/2014/main" id="{61918838-CB2E-1A70-750B-E902294E3B75}"/>
              </a:ext>
            </a:extLst>
          </p:cNvPr>
          <p:cNvSpPr/>
          <p:nvPr/>
        </p:nvSpPr>
        <p:spPr>
          <a:xfrm>
            <a:off x="4756322" y="1591749"/>
            <a:ext cx="3449136" cy="2046969"/>
          </a:xfrm>
          <a:prstGeom prst="roundRect">
            <a:avLst>
              <a:gd name="adj" fmla="val 9737"/>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dirty="0"/>
              <a:t>SEÑALIZACIÓN</a:t>
            </a:r>
            <a:endParaRPr lang="es-ES" sz="2000" dirty="0">
              <a:latin typeface="Fira Sans Extra Condensed SemiB" panose="020B0603050000020004" pitchFamily="34" charset="0"/>
            </a:endParaRPr>
          </a:p>
        </p:txBody>
      </p:sp>
      <p:sp>
        <p:nvSpPr>
          <p:cNvPr id="11" name="Rectángulo: esquinas redondeadas 10">
            <a:extLst>
              <a:ext uri="{FF2B5EF4-FFF2-40B4-BE49-F238E27FC236}">
                <a16:creationId xmlns:a16="http://schemas.microsoft.com/office/drawing/2014/main" id="{84BB0293-BF81-2AAF-137C-691AC35903C4}"/>
              </a:ext>
            </a:extLst>
          </p:cNvPr>
          <p:cNvSpPr/>
          <p:nvPr/>
        </p:nvSpPr>
        <p:spPr>
          <a:xfrm>
            <a:off x="5011965" y="1291899"/>
            <a:ext cx="1198648" cy="433674"/>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2</a:t>
            </a:r>
            <a:endParaRPr lang="es-ES" sz="2400" dirty="0"/>
          </a:p>
        </p:txBody>
      </p:sp>
      <p:sp>
        <p:nvSpPr>
          <p:cNvPr id="43" name="Rectángulo: esquinas redondeadas 42">
            <a:extLst>
              <a:ext uri="{FF2B5EF4-FFF2-40B4-BE49-F238E27FC236}">
                <a16:creationId xmlns:a16="http://schemas.microsoft.com/office/drawing/2014/main" id="{9364CB81-75AE-B1E7-E099-14A5F80527E0}"/>
              </a:ext>
            </a:extLst>
          </p:cNvPr>
          <p:cNvSpPr/>
          <p:nvPr/>
        </p:nvSpPr>
        <p:spPr>
          <a:xfrm>
            <a:off x="698246" y="4311294"/>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dirty="0"/>
              <a:t>AUDICIÓN</a:t>
            </a:r>
            <a:endParaRPr lang="es-ES" sz="2000" dirty="0">
              <a:latin typeface="Fira Sans Extra Condensed SemiB" panose="020B0603050000020004" pitchFamily="34" charset="0"/>
            </a:endParaRPr>
          </a:p>
        </p:txBody>
      </p:sp>
      <p:sp>
        <p:nvSpPr>
          <p:cNvPr id="44" name="Rectángulo: esquinas redondeadas 43">
            <a:extLst>
              <a:ext uri="{FF2B5EF4-FFF2-40B4-BE49-F238E27FC236}">
                <a16:creationId xmlns:a16="http://schemas.microsoft.com/office/drawing/2014/main" id="{05E0C43D-9101-928C-929A-33493B4C44E6}"/>
              </a:ext>
            </a:extLst>
          </p:cNvPr>
          <p:cNvSpPr/>
          <p:nvPr/>
        </p:nvSpPr>
        <p:spPr>
          <a:xfrm>
            <a:off x="762217" y="4052901"/>
            <a:ext cx="1198648" cy="417263"/>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3</a:t>
            </a:r>
            <a:endParaRPr lang="es-ES" sz="2400" dirty="0">
              <a:latin typeface="Fira Sans Extra Condensed SemiB" panose="020B0603050000020004" pitchFamily="34" charset="0"/>
            </a:endParaRPr>
          </a:p>
        </p:txBody>
      </p:sp>
      <p:sp>
        <p:nvSpPr>
          <p:cNvPr id="45" name="Rectángulo: esquinas redondeadas 44">
            <a:extLst>
              <a:ext uri="{FF2B5EF4-FFF2-40B4-BE49-F238E27FC236}">
                <a16:creationId xmlns:a16="http://schemas.microsoft.com/office/drawing/2014/main" id="{D964FC25-40FB-C5C3-BEDC-FC92BF096F11}"/>
              </a:ext>
            </a:extLst>
          </p:cNvPr>
          <p:cNvSpPr/>
          <p:nvPr/>
        </p:nvSpPr>
        <p:spPr>
          <a:xfrm>
            <a:off x="4729713" y="4306750"/>
            <a:ext cx="3306005" cy="2083317"/>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000" dirty="0"/>
              <a:t>CARGA DE TRABAJO</a:t>
            </a:r>
            <a:endParaRPr lang="es-ES" sz="2000" dirty="0">
              <a:latin typeface="Fira Sans Extra Condensed SemiB" panose="020B0603050000020004" pitchFamily="34" charset="0"/>
            </a:endParaRPr>
          </a:p>
        </p:txBody>
      </p:sp>
      <p:sp>
        <p:nvSpPr>
          <p:cNvPr id="47" name="Rectángulo: esquinas redondeadas 46">
            <a:extLst>
              <a:ext uri="{FF2B5EF4-FFF2-40B4-BE49-F238E27FC236}">
                <a16:creationId xmlns:a16="http://schemas.microsoft.com/office/drawing/2014/main" id="{0F3D7715-0A66-410C-94E3-853FDD11DF14}"/>
              </a:ext>
            </a:extLst>
          </p:cNvPr>
          <p:cNvSpPr/>
          <p:nvPr/>
        </p:nvSpPr>
        <p:spPr>
          <a:xfrm>
            <a:off x="4793684" y="4048357"/>
            <a:ext cx="1198648" cy="417263"/>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4</a:t>
            </a:r>
            <a:endParaRPr lang="es-ES" sz="2400" dirty="0">
              <a:latin typeface="Fira Sans Extra Condensed SemiB" panose="020B0603050000020004" pitchFamily="34" charset="0"/>
            </a:endParaRPr>
          </a:p>
        </p:txBody>
      </p:sp>
      <p:pic>
        <p:nvPicPr>
          <p:cNvPr id="27" name="Gráfico 26" descr="Weight Gain contorno">
            <a:extLst>
              <a:ext uri="{FF2B5EF4-FFF2-40B4-BE49-F238E27FC236}">
                <a16:creationId xmlns:a16="http://schemas.microsoft.com/office/drawing/2014/main" id="{2C440720-552B-3F61-2488-F4EFF99DAE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90804" y="1436667"/>
            <a:ext cx="914400" cy="914400"/>
          </a:xfrm>
          <a:prstGeom prst="rect">
            <a:avLst/>
          </a:prstGeom>
        </p:spPr>
      </p:pic>
      <p:pic>
        <p:nvPicPr>
          <p:cNvPr id="48" name="Gráfico 47" descr="Lunch Box contorno">
            <a:extLst>
              <a:ext uri="{FF2B5EF4-FFF2-40B4-BE49-F238E27FC236}">
                <a16:creationId xmlns:a16="http://schemas.microsoft.com/office/drawing/2014/main" id="{C959BD1E-D2CF-EE0C-4AEB-27D0BBD638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94347" y="1825043"/>
            <a:ext cx="914400" cy="914400"/>
          </a:xfrm>
          <a:prstGeom prst="rect">
            <a:avLst/>
          </a:prstGeom>
        </p:spPr>
      </p:pic>
      <p:pic>
        <p:nvPicPr>
          <p:cNvPr id="50" name="Gráfico 49" descr="Toothbrush contorno">
            <a:extLst>
              <a:ext uri="{FF2B5EF4-FFF2-40B4-BE49-F238E27FC236}">
                <a16:creationId xmlns:a16="http://schemas.microsoft.com/office/drawing/2014/main" id="{3B23E93E-897A-9979-4950-38699BE0341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916616" y="2739443"/>
            <a:ext cx="914400" cy="914400"/>
          </a:xfrm>
          <a:prstGeom prst="rect">
            <a:avLst/>
          </a:prstGeom>
        </p:spPr>
      </p:pic>
      <p:pic>
        <p:nvPicPr>
          <p:cNvPr id="54" name="Gráfico 53" descr="Two squares, one solid and one filled with horizontal lines">
            <a:extLst>
              <a:ext uri="{FF2B5EF4-FFF2-40B4-BE49-F238E27FC236}">
                <a16:creationId xmlns:a16="http://schemas.microsoft.com/office/drawing/2014/main" id="{4E1D4108-5B17-1C1B-6A06-204151AE580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619417" y="-902254"/>
            <a:ext cx="3053693" cy="3053693"/>
          </a:xfrm>
          <a:prstGeom prst="rect">
            <a:avLst/>
          </a:prstGeom>
        </p:spPr>
      </p:pic>
    </p:spTree>
    <p:extLst>
      <p:ext uri="{BB962C8B-B14F-4D97-AF65-F5344CB8AC3E}">
        <p14:creationId xmlns:p14="http://schemas.microsoft.com/office/powerpoint/2010/main" val="3670321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1000"/>
                            </p:stCondLst>
                            <p:childTnLst>
                              <p:par>
                                <p:cTn id="27" presetID="53" presetClass="entr" presetSubtype="16" fill="hold" grpId="0" nodeType="after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3"/>
                                        </p:tgtEl>
                                        <p:attrNameLst>
                                          <p:attrName>style.visibility</p:attrName>
                                        </p:attrNameLst>
                                      </p:cBhvr>
                                      <p:to>
                                        <p:strVal val="visible"/>
                                      </p:to>
                                    </p:set>
                                    <p:anim calcmode="lin" valueType="num">
                                      <p:cBhvr>
                                        <p:cTn id="34" dur="500" fill="hold"/>
                                        <p:tgtEl>
                                          <p:spTgt spid="43"/>
                                        </p:tgtEl>
                                        <p:attrNameLst>
                                          <p:attrName>ppt_w</p:attrName>
                                        </p:attrNameLst>
                                      </p:cBhvr>
                                      <p:tavLst>
                                        <p:tav tm="0">
                                          <p:val>
                                            <p:fltVal val="0"/>
                                          </p:val>
                                        </p:tav>
                                        <p:tav tm="100000">
                                          <p:val>
                                            <p:strVal val="#ppt_w"/>
                                          </p:val>
                                        </p:tav>
                                      </p:tavLst>
                                    </p:anim>
                                    <p:anim calcmode="lin" valueType="num">
                                      <p:cBhvr>
                                        <p:cTn id="35" dur="500" fill="hold"/>
                                        <p:tgtEl>
                                          <p:spTgt spid="43"/>
                                        </p:tgtEl>
                                        <p:attrNameLst>
                                          <p:attrName>ppt_h</p:attrName>
                                        </p:attrNameLst>
                                      </p:cBhvr>
                                      <p:tavLst>
                                        <p:tav tm="0">
                                          <p:val>
                                            <p:fltVal val="0"/>
                                          </p:val>
                                        </p:tav>
                                        <p:tav tm="100000">
                                          <p:val>
                                            <p:strVal val="#ppt_h"/>
                                          </p:val>
                                        </p:tav>
                                      </p:tavLst>
                                    </p:anim>
                                    <p:animEffect transition="in" filter="fade">
                                      <p:cBhvr>
                                        <p:cTn id="36" dur="500"/>
                                        <p:tgtEl>
                                          <p:spTgt spid="43"/>
                                        </p:tgtEl>
                                      </p:cBhvr>
                                    </p:animEffect>
                                  </p:childTnLst>
                                </p:cTn>
                              </p:par>
                            </p:childTnLst>
                          </p:cTn>
                        </p:par>
                        <p:par>
                          <p:cTn id="37" fill="hold">
                            <p:stCondLst>
                              <p:cond delay="1500"/>
                            </p:stCondLst>
                            <p:childTnLst>
                              <p:par>
                                <p:cTn id="38" presetID="53" presetClass="entr" presetSubtype="16" fill="hold" grpId="0" nodeType="after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Effect transition="in" filter="fade">
                                      <p:cBhvr>
                                        <p:cTn id="42" dur="500"/>
                                        <p:tgtEl>
                                          <p:spTgt spid="47"/>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p:cTn id="45" dur="500" fill="hold"/>
                                        <p:tgtEl>
                                          <p:spTgt spid="45"/>
                                        </p:tgtEl>
                                        <p:attrNameLst>
                                          <p:attrName>ppt_w</p:attrName>
                                        </p:attrNameLst>
                                      </p:cBhvr>
                                      <p:tavLst>
                                        <p:tav tm="0">
                                          <p:val>
                                            <p:fltVal val="0"/>
                                          </p:val>
                                        </p:tav>
                                        <p:tav tm="100000">
                                          <p:val>
                                            <p:strVal val="#ppt_w"/>
                                          </p:val>
                                        </p:tav>
                                      </p:tavLst>
                                    </p:anim>
                                    <p:anim calcmode="lin" valueType="num">
                                      <p:cBhvr>
                                        <p:cTn id="46" dur="500" fill="hold"/>
                                        <p:tgtEl>
                                          <p:spTgt spid="45"/>
                                        </p:tgtEl>
                                        <p:attrNameLst>
                                          <p:attrName>ppt_h</p:attrName>
                                        </p:attrNameLst>
                                      </p:cBhvr>
                                      <p:tavLst>
                                        <p:tav tm="0">
                                          <p:val>
                                            <p:fltVal val="0"/>
                                          </p:val>
                                        </p:tav>
                                        <p:tav tm="100000">
                                          <p:val>
                                            <p:strVal val="#ppt_h"/>
                                          </p:val>
                                        </p:tav>
                                      </p:tavLst>
                                    </p:anim>
                                    <p:animEffect transition="in" filter="fade">
                                      <p:cBhvr>
                                        <p:cTn id="47" dur="500"/>
                                        <p:tgtEl>
                                          <p:spTgt spid="45"/>
                                        </p:tgtEl>
                                      </p:cBhvr>
                                    </p:animEffect>
                                  </p:childTnLst>
                                </p:cTn>
                              </p:par>
                            </p:childTnLst>
                          </p:cTn>
                        </p:par>
                        <p:par>
                          <p:cTn id="48" fill="hold">
                            <p:stCondLst>
                              <p:cond delay="2000"/>
                            </p:stCondLst>
                            <p:childTnLst>
                              <p:par>
                                <p:cTn id="49" presetID="42" presetClass="entr" presetSubtype="0" fill="hold"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1000"/>
                                        <p:tgtEl>
                                          <p:spTgt spid="25"/>
                                        </p:tgtEl>
                                      </p:cBhvr>
                                    </p:animEffect>
                                    <p:anim calcmode="lin" valueType="num">
                                      <p:cBhvr>
                                        <p:cTn id="52" dur="1000" fill="hold"/>
                                        <p:tgtEl>
                                          <p:spTgt spid="25"/>
                                        </p:tgtEl>
                                        <p:attrNameLst>
                                          <p:attrName>ppt_x</p:attrName>
                                        </p:attrNameLst>
                                      </p:cBhvr>
                                      <p:tavLst>
                                        <p:tav tm="0">
                                          <p:val>
                                            <p:strVal val="#ppt_x"/>
                                          </p:val>
                                        </p:tav>
                                        <p:tav tm="100000">
                                          <p:val>
                                            <p:strVal val="#ppt_x"/>
                                          </p:val>
                                        </p:tav>
                                      </p:tavLst>
                                    </p:anim>
                                    <p:anim calcmode="lin" valueType="num">
                                      <p:cBhvr>
                                        <p:cTn id="5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9" grpId="0" animBg="1"/>
      <p:bldP spid="10" grpId="0" animBg="1"/>
      <p:bldP spid="11" grpId="0" animBg="1"/>
      <p:bldP spid="43" grpId="0" animBg="1"/>
      <p:bldP spid="44" grpId="0" animBg="1"/>
      <p:bldP spid="45" grpId="0" animBg="1"/>
      <p:bldP spid="4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Diagrama de flujo: conector 27">
            <a:extLst>
              <a:ext uri="{FF2B5EF4-FFF2-40B4-BE49-F238E27FC236}">
                <a16:creationId xmlns:a16="http://schemas.microsoft.com/office/drawing/2014/main" id="{E0285421-F34D-9258-7F9F-BB4798BB218A}"/>
              </a:ext>
            </a:extLst>
          </p:cNvPr>
          <p:cNvSpPr/>
          <p:nvPr/>
        </p:nvSpPr>
        <p:spPr>
          <a:xfrm>
            <a:off x="248928" y="2217300"/>
            <a:ext cx="3999571" cy="4119816"/>
          </a:xfrm>
          <a:prstGeom prst="flowChartConnector">
            <a:avLst/>
          </a:prstGeom>
          <a:solidFill>
            <a:srgbClr val="1C81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7" name="Gráfico 26" descr="Circles and an organic shape">
            <a:extLst>
              <a:ext uri="{FF2B5EF4-FFF2-40B4-BE49-F238E27FC236}">
                <a16:creationId xmlns:a16="http://schemas.microsoft.com/office/drawing/2014/main" id="{A0362C64-920C-27E8-E65D-1107FE3D65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5032" y="-160419"/>
            <a:ext cx="4572000" cy="4572000"/>
          </a:xfrm>
          <a:prstGeom prst="rect">
            <a:avLst/>
          </a:prstGeom>
        </p:spPr>
      </p:pic>
      <p:sp>
        <p:nvSpPr>
          <p:cNvPr id="32" name="Diagrama de flujo: conector 31">
            <a:extLst>
              <a:ext uri="{FF2B5EF4-FFF2-40B4-BE49-F238E27FC236}">
                <a16:creationId xmlns:a16="http://schemas.microsoft.com/office/drawing/2014/main" id="{2E10C718-594D-71E4-10F1-E18DD680F90B}"/>
              </a:ext>
            </a:extLst>
          </p:cNvPr>
          <p:cNvSpPr/>
          <p:nvPr/>
        </p:nvSpPr>
        <p:spPr>
          <a:xfrm>
            <a:off x="631281" y="2598821"/>
            <a:ext cx="3234866" cy="3356774"/>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22455" y="0"/>
            <a:ext cx="1412365"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72527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72527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72527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72527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72527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72527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3763797" y="1566209"/>
            <a:ext cx="7440683" cy="1938992"/>
          </a:xfrm>
          <a:prstGeom prst="rect">
            <a:avLst/>
          </a:prstGeom>
          <a:noFill/>
        </p:spPr>
        <p:txBody>
          <a:bodyPr wrap="square" rtlCol="0">
            <a:spAutoFit/>
          </a:bodyPr>
          <a:lstStyle/>
          <a:p>
            <a:pPr algn="ctr"/>
            <a:r>
              <a:rPr lang="es-HN" sz="4000" dirty="0">
                <a:latin typeface="Fira Sans Extra Condensed SemiB" panose="020B0603050000020004" pitchFamily="34" charset="0"/>
              </a:rPr>
              <a:t>6.4 LAS MUJERES Y EL ENVEJECIMIENTO DE LA POBLACION ACTIVA</a:t>
            </a:r>
          </a:p>
        </p:txBody>
      </p:sp>
      <p:sp>
        <p:nvSpPr>
          <p:cNvPr id="30" name="Rectángulo 29">
            <a:extLst>
              <a:ext uri="{FF2B5EF4-FFF2-40B4-BE49-F238E27FC236}">
                <a16:creationId xmlns:a16="http://schemas.microsoft.com/office/drawing/2014/main" id="{A683C46D-512F-C36F-48C4-DCD03C064D0F}"/>
              </a:ext>
            </a:extLst>
          </p:cNvPr>
          <p:cNvSpPr/>
          <p:nvPr/>
        </p:nvSpPr>
        <p:spPr>
          <a:xfrm>
            <a:off x="4672419" y="3505200"/>
            <a:ext cx="5672594" cy="2093499"/>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dirty="0">
                <a:solidFill>
                  <a:schemeClr val="tx1"/>
                </a:solidFill>
              </a:rPr>
              <a:t>El envejecimiento de la población activa afecta a las mujeres con cambios biológicos y de género. La segregación laboral coloca a las mujeres mayores en trabajos con riesgos de tareas repetitivas y cargas físicas. Además, suelen trabajar en sectores como la sanidad, trabajo social y educación, lo que requiere atención especial en seguridad laboral.</a:t>
            </a:r>
          </a:p>
        </p:txBody>
      </p:sp>
      <p:pic>
        <p:nvPicPr>
          <p:cNvPr id="11" name="Imagen 10">
            <a:extLst>
              <a:ext uri="{FF2B5EF4-FFF2-40B4-BE49-F238E27FC236}">
                <a16:creationId xmlns:a16="http://schemas.microsoft.com/office/drawing/2014/main" id="{9DF16148-9E50-A12D-8B16-5B532BC29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732" y="3182368"/>
            <a:ext cx="2723961" cy="2189679"/>
          </a:xfrm>
          <a:prstGeom prst="rect">
            <a:avLst/>
          </a:prstGeom>
        </p:spPr>
      </p:pic>
    </p:spTree>
    <p:extLst>
      <p:ext uri="{BB962C8B-B14F-4D97-AF65-F5344CB8AC3E}">
        <p14:creationId xmlns:p14="http://schemas.microsoft.com/office/powerpoint/2010/main" val="218090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Effect transition="in" filter="fade">
                                      <p:cBhvr>
                                        <p:cTn id="20" dur="500"/>
                                        <p:tgtEl>
                                          <p:spTgt spid="28"/>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1000"/>
                                        <p:tgtEl>
                                          <p:spTgt spid="27"/>
                                        </p:tgtEl>
                                      </p:cBhvr>
                                    </p:animEffect>
                                    <p:anim calcmode="lin" valueType="num">
                                      <p:cBhvr>
                                        <p:cTn id="31" dur="1000" fill="hold"/>
                                        <p:tgtEl>
                                          <p:spTgt spid="27"/>
                                        </p:tgtEl>
                                        <p:attrNameLst>
                                          <p:attrName>ppt_x</p:attrName>
                                        </p:attrNameLst>
                                      </p:cBhvr>
                                      <p:tavLst>
                                        <p:tav tm="0">
                                          <p:val>
                                            <p:strVal val="#ppt_x"/>
                                          </p:val>
                                        </p:tav>
                                        <p:tav tm="100000">
                                          <p:val>
                                            <p:strVal val="#ppt_x"/>
                                          </p:val>
                                        </p:tav>
                                      </p:tavLst>
                                    </p:anim>
                                    <p:anim calcmode="lin" valueType="num">
                                      <p:cBhvr>
                                        <p:cTn id="32" dur="1000" fill="hold"/>
                                        <p:tgtEl>
                                          <p:spTgt spid="27"/>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31"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1000" fill="hold"/>
                                        <p:tgtEl>
                                          <p:spTgt spid="11"/>
                                        </p:tgtEl>
                                        <p:attrNameLst>
                                          <p:attrName>ppt_w</p:attrName>
                                        </p:attrNameLst>
                                      </p:cBhvr>
                                      <p:tavLst>
                                        <p:tav tm="0">
                                          <p:val>
                                            <p:fltVal val="0"/>
                                          </p:val>
                                        </p:tav>
                                        <p:tav tm="100000">
                                          <p:val>
                                            <p:strVal val="#ppt_w"/>
                                          </p:val>
                                        </p:tav>
                                      </p:tavLst>
                                    </p:anim>
                                    <p:anim calcmode="lin" valueType="num">
                                      <p:cBhvr>
                                        <p:cTn id="37" dur="1000" fill="hold"/>
                                        <p:tgtEl>
                                          <p:spTgt spid="11"/>
                                        </p:tgtEl>
                                        <p:attrNameLst>
                                          <p:attrName>ppt_h</p:attrName>
                                        </p:attrNameLst>
                                      </p:cBhvr>
                                      <p:tavLst>
                                        <p:tav tm="0">
                                          <p:val>
                                            <p:fltVal val="0"/>
                                          </p:val>
                                        </p:tav>
                                        <p:tav tm="100000">
                                          <p:val>
                                            <p:strVal val="#ppt_h"/>
                                          </p:val>
                                        </p:tav>
                                      </p:tavLst>
                                    </p:anim>
                                    <p:anim calcmode="lin" valueType="num">
                                      <p:cBhvr>
                                        <p:cTn id="38" dur="1000" fill="hold"/>
                                        <p:tgtEl>
                                          <p:spTgt spid="11"/>
                                        </p:tgtEl>
                                        <p:attrNameLst>
                                          <p:attrName>style.rotation</p:attrName>
                                        </p:attrNameLst>
                                      </p:cBhvr>
                                      <p:tavLst>
                                        <p:tav tm="0">
                                          <p:val>
                                            <p:fltVal val="90"/>
                                          </p:val>
                                        </p:tav>
                                        <p:tav tm="100000">
                                          <p:val>
                                            <p:fltVal val="0"/>
                                          </p:val>
                                        </p:tav>
                                      </p:tavLst>
                                    </p:anim>
                                    <p:animEffect transition="in" filter="fade">
                                      <p:cBhvr>
                                        <p:cTn id="3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26" grpId="0"/>
      <p:bldP spid="3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esquinas redondeadas 31">
            <a:extLst>
              <a:ext uri="{FF2B5EF4-FFF2-40B4-BE49-F238E27FC236}">
                <a16:creationId xmlns:a16="http://schemas.microsoft.com/office/drawing/2014/main" id="{2E10C718-594D-71E4-10F1-E18DD680F90B}"/>
              </a:ext>
            </a:extLst>
          </p:cNvPr>
          <p:cNvSpPr/>
          <p:nvPr/>
        </p:nvSpPr>
        <p:spPr>
          <a:xfrm>
            <a:off x="5712320" y="1709964"/>
            <a:ext cx="4780547" cy="4371479"/>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4.</a:t>
            </a:r>
            <a:r>
              <a:rPr lang="es-ES" dirty="0"/>
              <a:t> Riesgo de violencia.</a:t>
            </a: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5. Acoso laboral</a:t>
            </a:r>
            <a:r>
              <a:rPr lang="es-ES" dirty="0"/>
              <a:t>.</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6.Estres</a:t>
            </a:r>
            <a:r>
              <a:rPr lang="es-ES" dirty="0"/>
              <a:t>.</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endParaRPr lang="es-HN" dirty="0">
              <a:solidFill>
                <a:schemeClr val="bg1"/>
              </a:solidFill>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33221"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614690" y="795564"/>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614690" y="1709964"/>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614690" y="3530744"/>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614690" y="2624364"/>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614690" y="4437124"/>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614690" y="5351527"/>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30" name="Rectángulo: esquinas redondeadas 29">
            <a:extLst>
              <a:ext uri="{FF2B5EF4-FFF2-40B4-BE49-F238E27FC236}">
                <a16:creationId xmlns:a16="http://schemas.microsoft.com/office/drawing/2014/main" id="{A683C46D-512F-C36F-48C4-DCD03C064D0F}"/>
              </a:ext>
            </a:extLst>
          </p:cNvPr>
          <p:cNvSpPr/>
          <p:nvPr/>
        </p:nvSpPr>
        <p:spPr>
          <a:xfrm>
            <a:off x="737936" y="1709964"/>
            <a:ext cx="4780547" cy="4371479"/>
          </a:xfrm>
          <a:prstGeom prst="roundRect">
            <a:avLst>
              <a:gd name="adj" fmla="val 7260"/>
            </a:avLst>
          </a:prstGeom>
          <a:solidFill>
            <a:srgbClr val="23A3A8"/>
          </a:solid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1. Trabajos manuales.</a:t>
            </a: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2. Tareas muy repetitivas.</a:t>
            </a: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3.</a:t>
            </a:r>
            <a:r>
              <a:rPr lang="es-ES" dirty="0"/>
              <a:t> Pautas de trabajo por turnos.</a:t>
            </a:r>
            <a:endParaRPr lang="es-HN" sz="2000" dirty="0">
              <a:solidFill>
                <a:schemeClr val="bg1"/>
              </a:solidFill>
              <a:latin typeface="Fira Sans Extra Condensed SemiB" panose="020B0603050000020004" pitchFamily="34" charset="0"/>
            </a:endParaRPr>
          </a:p>
        </p:txBody>
      </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3315864" y="346384"/>
            <a:ext cx="4599076" cy="90638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4000" dirty="0">
                <a:latin typeface="Fira Sans Extra Condensed SemiB" panose="020B0603050000020004" pitchFamily="34" charset="0"/>
              </a:rPr>
              <a:t>TIPOS DE RIESGOS</a:t>
            </a:r>
            <a:endParaRPr lang="es-ES" sz="4000" dirty="0">
              <a:latin typeface="Fira Sans Extra Condensed SemiB" panose="020B0603050000020004" pitchFamily="34" charset="0"/>
            </a:endParaRPr>
          </a:p>
        </p:txBody>
      </p:sp>
      <p:pic>
        <p:nvPicPr>
          <p:cNvPr id="12" name="Imagen 11">
            <a:extLst>
              <a:ext uri="{FF2B5EF4-FFF2-40B4-BE49-F238E27FC236}">
                <a16:creationId xmlns:a16="http://schemas.microsoft.com/office/drawing/2014/main" id="{53F1E257-E223-E651-F06F-F30C2736D7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6584" y="1222160"/>
            <a:ext cx="3157636" cy="3516690"/>
          </a:xfrm>
          <a:prstGeom prst="rect">
            <a:avLst/>
          </a:prstGeom>
        </p:spPr>
      </p:pic>
    </p:spTree>
    <p:extLst>
      <p:ext uri="{BB962C8B-B14F-4D97-AF65-F5344CB8AC3E}">
        <p14:creationId xmlns:p14="http://schemas.microsoft.com/office/powerpoint/2010/main" val="656975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iagrama de flujo: conector fuera de página 31">
            <a:extLst>
              <a:ext uri="{FF2B5EF4-FFF2-40B4-BE49-F238E27FC236}">
                <a16:creationId xmlns:a16="http://schemas.microsoft.com/office/drawing/2014/main" id="{2E10C718-594D-71E4-10F1-E18DD680F90B}"/>
              </a:ext>
            </a:extLst>
          </p:cNvPr>
          <p:cNvSpPr/>
          <p:nvPr/>
        </p:nvSpPr>
        <p:spPr>
          <a:xfrm>
            <a:off x="4173750" y="2282243"/>
            <a:ext cx="4520426" cy="4575757"/>
          </a:xfrm>
          <a:prstGeom prst="flowChartOffpage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dirty="0"/>
              <a:t>El estrés y los trastornos musculoesqueléticos afectan el trabajo de las mujeres. Se deben mejorar condiciones en trabajos femeninos y apoyar a quienes cuidan familiares. Estrategias de seguridad laboral deben prevenir riesgos y promover diversidad. Fomentar trabajo sostenible con flexibilidad y apoyo en el lugar de trabajo.</a:t>
            </a:r>
            <a:endParaRPr lang="es-ES" sz="2000" dirty="0">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687753"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351776" y="774285"/>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351776" y="1688685"/>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351776" y="3509465"/>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351776" y="2603085"/>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351776" y="4415845"/>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351776" y="5330248"/>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5638720" y="1803453"/>
            <a:ext cx="1590486" cy="731706"/>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2400" dirty="0">
                <a:latin typeface="Fira Sans Extra Condensed SemiB" panose="020B0603050000020004" pitchFamily="34" charset="0"/>
              </a:rPr>
              <a:t>1</a:t>
            </a:r>
            <a:endParaRPr lang="es-ES" sz="2400" dirty="0">
              <a:latin typeface="Fira Sans Extra Condensed SemiB" panose="020B0603050000020004" pitchFamily="34" charset="0"/>
            </a:endParaRPr>
          </a:p>
        </p:txBody>
      </p:sp>
      <p:sp>
        <p:nvSpPr>
          <p:cNvPr id="5" name="CuadroTexto 4">
            <a:extLst>
              <a:ext uri="{FF2B5EF4-FFF2-40B4-BE49-F238E27FC236}">
                <a16:creationId xmlns:a16="http://schemas.microsoft.com/office/drawing/2014/main" id="{B466EEAA-28D2-D9E7-E171-BF6AB7E26311}"/>
              </a:ext>
            </a:extLst>
          </p:cNvPr>
          <p:cNvSpPr txBox="1"/>
          <p:nvPr/>
        </p:nvSpPr>
        <p:spPr>
          <a:xfrm>
            <a:off x="2116405" y="139157"/>
            <a:ext cx="8719955" cy="1569660"/>
          </a:xfrm>
          <a:prstGeom prst="rect">
            <a:avLst/>
          </a:prstGeom>
          <a:noFill/>
        </p:spPr>
        <p:txBody>
          <a:bodyPr wrap="square" rtlCol="0">
            <a:spAutoFit/>
          </a:bodyPr>
          <a:lstStyle/>
          <a:p>
            <a:pPr algn="ctr"/>
            <a:r>
              <a:rPr lang="es-ES" sz="4800" dirty="0">
                <a:latin typeface="Fira Sans Extra Condensed SemiB" panose="020B0603050000020004" pitchFamily="34" charset="0"/>
              </a:rPr>
              <a:t>ESTRÉS Y TRASTORNOS MUSCULOESQUELETICOS</a:t>
            </a:r>
          </a:p>
        </p:txBody>
      </p:sp>
      <p:pic>
        <p:nvPicPr>
          <p:cNvPr id="26" name="Gráfico 25" descr="Assorted circles and squares">
            <a:extLst>
              <a:ext uri="{FF2B5EF4-FFF2-40B4-BE49-F238E27FC236}">
                <a16:creationId xmlns:a16="http://schemas.microsoft.com/office/drawing/2014/main" id="{0ECCAC94-72AF-CC75-8C38-89916B70A6D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45877" y="4688561"/>
            <a:ext cx="3012731" cy="3012731"/>
          </a:xfrm>
          <a:prstGeom prst="rect">
            <a:avLst/>
          </a:prstGeom>
        </p:spPr>
      </p:pic>
      <p:pic>
        <p:nvPicPr>
          <p:cNvPr id="30" name="Imagen 29">
            <a:extLst>
              <a:ext uri="{FF2B5EF4-FFF2-40B4-BE49-F238E27FC236}">
                <a16:creationId xmlns:a16="http://schemas.microsoft.com/office/drawing/2014/main" id="{EB6B6A5D-71EE-6317-401F-B125E4ACC2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1481" y="436824"/>
            <a:ext cx="1251861" cy="1251861"/>
          </a:xfrm>
          <a:prstGeom prst="rect">
            <a:avLst/>
          </a:prstGeom>
        </p:spPr>
      </p:pic>
    </p:spTree>
    <p:extLst>
      <p:ext uri="{BB962C8B-B14F-4D97-AF65-F5344CB8AC3E}">
        <p14:creationId xmlns:p14="http://schemas.microsoft.com/office/powerpoint/2010/main" val="3836658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randombar(horizontal)">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esquinas redondeadas 1">
            <a:extLst>
              <a:ext uri="{FF2B5EF4-FFF2-40B4-BE49-F238E27FC236}">
                <a16:creationId xmlns:a16="http://schemas.microsoft.com/office/drawing/2014/main" id="{5E5F5BAD-1037-58C6-AC49-1DF9BBF0EDD0}"/>
              </a:ext>
            </a:extLst>
          </p:cNvPr>
          <p:cNvSpPr/>
          <p:nvPr/>
        </p:nvSpPr>
        <p:spPr>
          <a:xfrm>
            <a:off x="-696099"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331692" y="774285"/>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331692" y="1688685"/>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331692" y="3509465"/>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331692" y="2603085"/>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331692" y="4415845"/>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331692" y="5330248"/>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9" name="Diagrama de flujo: conector 28">
            <a:extLst>
              <a:ext uri="{FF2B5EF4-FFF2-40B4-BE49-F238E27FC236}">
                <a16:creationId xmlns:a16="http://schemas.microsoft.com/office/drawing/2014/main" id="{C953707F-4B85-FE14-E0E6-64E1639B0D9B}"/>
              </a:ext>
            </a:extLst>
          </p:cNvPr>
          <p:cNvSpPr/>
          <p:nvPr/>
        </p:nvSpPr>
        <p:spPr>
          <a:xfrm>
            <a:off x="2981525" y="487404"/>
            <a:ext cx="6228949" cy="6316838"/>
          </a:xfrm>
          <a:prstGeom prst="flowChartConnector">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2400" dirty="0">
              <a:latin typeface="Fira Sans Extra Condensed SemiB" panose="020B0603050000020004" pitchFamily="34" charset="0"/>
            </a:endParaRPr>
          </a:p>
        </p:txBody>
      </p:sp>
      <p:sp>
        <p:nvSpPr>
          <p:cNvPr id="32" name="Diagrama de flujo: conector 31">
            <a:extLst>
              <a:ext uri="{FF2B5EF4-FFF2-40B4-BE49-F238E27FC236}">
                <a16:creationId xmlns:a16="http://schemas.microsoft.com/office/drawing/2014/main" id="{2E10C718-594D-71E4-10F1-E18DD680F90B}"/>
              </a:ext>
            </a:extLst>
          </p:cNvPr>
          <p:cNvSpPr/>
          <p:nvPr/>
        </p:nvSpPr>
        <p:spPr>
          <a:xfrm>
            <a:off x="3890037" y="1231485"/>
            <a:ext cx="4411924" cy="4433273"/>
          </a:xfrm>
          <a:prstGeom prst="flowChartConnector">
            <a:avLst/>
          </a:prstGeom>
          <a:solidFill>
            <a:srgbClr val="23A3A8"/>
          </a:solidFill>
          <a:ln w="76200">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2000" dirty="0">
              <a:solidFill>
                <a:schemeClr val="tx1"/>
              </a:solidFill>
              <a:latin typeface="Fira Sans Extra Condensed SemiB" panose="020B0603050000020004" pitchFamily="34" charset="0"/>
            </a:endParaRPr>
          </a:p>
        </p:txBody>
      </p:sp>
      <p:pic>
        <p:nvPicPr>
          <p:cNvPr id="11" name="Imagen 10">
            <a:extLst>
              <a:ext uri="{FF2B5EF4-FFF2-40B4-BE49-F238E27FC236}">
                <a16:creationId xmlns:a16="http://schemas.microsoft.com/office/drawing/2014/main" id="{844F6FED-9EA8-634F-639D-75BD0488D9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5004" y="1626891"/>
            <a:ext cx="7841992" cy="5177351"/>
          </a:xfrm>
          <a:prstGeom prst="rect">
            <a:avLst/>
          </a:prstGeom>
        </p:spPr>
      </p:pic>
      <p:sp>
        <p:nvSpPr>
          <p:cNvPr id="5" name="CuadroTexto 4">
            <a:extLst>
              <a:ext uri="{FF2B5EF4-FFF2-40B4-BE49-F238E27FC236}">
                <a16:creationId xmlns:a16="http://schemas.microsoft.com/office/drawing/2014/main" id="{B466EEAA-28D2-D9E7-E171-BF6AB7E26311}"/>
              </a:ext>
            </a:extLst>
          </p:cNvPr>
          <p:cNvSpPr txBox="1"/>
          <p:nvPr/>
        </p:nvSpPr>
        <p:spPr>
          <a:xfrm>
            <a:off x="3454121" y="4885331"/>
            <a:ext cx="5756353" cy="1862048"/>
          </a:xfrm>
          <a:prstGeom prst="rect">
            <a:avLst/>
          </a:prstGeom>
          <a:noFill/>
        </p:spPr>
        <p:txBody>
          <a:bodyPr wrap="square" rtlCol="0">
            <a:spAutoFit/>
          </a:bodyPr>
          <a:lstStyle/>
          <a:p>
            <a:pPr algn="ctr"/>
            <a:r>
              <a:rPr lang="es-HN" sz="11500" dirty="0">
                <a:solidFill>
                  <a:srgbClr val="1C8186"/>
                </a:solidFill>
                <a:latin typeface="Hansen Shadow" panose="02000506020000020004" pitchFamily="2" charset="0"/>
              </a:rPr>
              <a:t>Gracias</a:t>
            </a:r>
            <a:endParaRPr lang="es-ES" sz="11500" dirty="0">
              <a:solidFill>
                <a:srgbClr val="1C8186"/>
              </a:solidFill>
              <a:latin typeface="Hansen Shadow" panose="02000506020000020004" pitchFamily="2" charset="0"/>
            </a:endParaRPr>
          </a:p>
        </p:txBody>
      </p:sp>
    </p:spTree>
    <p:extLst>
      <p:ext uri="{BB962C8B-B14F-4D97-AF65-F5344CB8AC3E}">
        <p14:creationId xmlns:p14="http://schemas.microsoft.com/office/powerpoint/2010/main" val="2378085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2" grpId="0" animBg="1"/>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iagrama de flujo: conector 31">
            <a:extLst>
              <a:ext uri="{FF2B5EF4-FFF2-40B4-BE49-F238E27FC236}">
                <a16:creationId xmlns:a16="http://schemas.microsoft.com/office/drawing/2014/main" id="{2E10C718-594D-71E4-10F1-E18DD680F90B}"/>
              </a:ext>
            </a:extLst>
          </p:cNvPr>
          <p:cNvSpPr/>
          <p:nvPr/>
        </p:nvSpPr>
        <p:spPr>
          <a:xfrm>
            <a:off x="5967879" y="1379621"/>
            <a:ext cx="5438958" cy="5478379"/>
          </a:xfrm>
          <a:prstGeom prst="flowChartConnector">
            <a:avLst/>
          </a:prstGeom>
          <a:solidFill>
            <a:srgbClr val="1E8C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22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77002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77002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77002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77002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77002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77002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5" name="Diagrama de flujo: conector 24">
            <a:extLst>
              <a:ext uri="{FF2B5EF4-FFF2-40B4-BE49-F238E27FC236}">
                <a16:creationId xmlns:a16="http://schemas.microsoft.com/office/drawing/2014/main" id="{705633DA-66D9-C3E6-4FF1-7A2773721D9E}"/>
              </a:ext>
            </a:extLst>
          </p:cNvPr>
          <p:cNvSpPr/>
          <p:nvPr/>
        </p:nvSpPr>
        <p:spPr>
          <a:xfrm>
            <a:off x="6464285" y="1977190"/>
            <a:ext cx="4363453" cy="4515853"/>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CuadroTexto 25">
            <a:extLst>
              <a:ext uri="{FF2B5EF4-FFF2-40B4-BE49-F238E27FC236}">
                <a16:creationId xmlns:a16="http://schemas.microsoft.com/office/drawing/2014/main" id="{8DAC65DB-1B4F-7E9A-42FB-5D2D5B3F1F52}"/>
              </a:ext>
            </a:extLst>
          </p:cNvPr>
          <p:cNvSpPr txBox="1"/>
          <p:nvPr/>
        </p:nvSpPr>
        <p:spPr>
          <a:xfrm>
            <a:off x="1803710" y="2929789"/>
            <a:ext cx="4292290" cy="1938992"/>
          </a:xfrm>
          <a:prstGeom prst="rect">
            <a:avLst/>
          </a:prstGeom>
          <a:noFill/>
        </p:spPr>
        <p:txBody>
          <a:bodyPr wrap="square" rtlCol="0">
            <a:spAutoFit/>
          </a:bodyPr>
          <a:lstStyle/>
          <a:p>
            <a:pPr algn="ctr"/>
            <a:r>
              <a:rPr lang="en-US" sz="6000" dirty="0">
                <a:latin typeface="Fira Sans Extra Condensed SemiB" panose="020B0603050000020004" pitchFamily="34" charset="0"/>
              </a:rPr>
              <a:t>VIGILANCIA DE LA SALUD</a:t>
            </a:r>
            <a:endParaRPr lang="es-ES" sz="6000" dirty="0">
              <a:latin typeface="Fira Sans Extra Condensed SemiB" panose="020B0603050000020004" pitchFamily="34" charset="0"/>
            </a:endParaRPr>
          </a:p>
        </p:txBody>
      </p:sp>
      <p:sp>
        <p:nvSpPr>
          <p:cNvPr id="29" name="Diagrama de flujo: conector 28">
            <a:extLst>
              <a:ext uri="{FF2B5EF4-FFF2-40B4-BE49-F238E27FC236}">
                <a16:creationId xmlns:a16="http://schemas.microsoft.com/office/drawing/2014/main" id="{15C2BA70-5CA5-87D4-275A-7755937AC68A}"/>
              </a:ext>
            </a:extLst>
          </p:cNvPr>
          <p:cNvSpPr/>
          <p:nvPr/>
        </p:nvSpPr>
        <p:spPr>
          <a:xfrm>
            <a:off x="10379243" y="449178"/>
            <a:ext cx="1315452" cy="1315453"/>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lgerian" panose="04020705040A02060702" pitchFamily="82" charset="0"/>
              </a:rPr>
              <a:t>5</a:t>
            </a:r>
            <a:endParaRPr lang="es-ES" sz="8000" dirty="0">
              <a:latin typeface="Algerian" panose="04020705040A02060702" pitchFamily="82" charset="0"/>
            </a:endParaRPr>
          </a:p>
        </p:txBody>
      </p:sp>
      <p:pic>
        <p:nvPicPr>
          <p:cNvPr id="36" name="Imagen 35">
            <a:extLst>
              <a:ext uri="{FF2B5EF4-FFF2-40B4-BE49-F238E27FC236}">
                <a16:creationId xmlns:a16="http://schemas.microsoft.com/office/drawing/2014/main" id="{CAB5FECE-9B2F-69A6-7D28-88CDBDC8FC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4285" y="1977157"/>
            <a:ext cx="4957694" cy="4941001"/>
          </a:xfrm>
          <a:prstGeom prst="rect">
            <a:avLst/>
          </a:prstGeom>
        </p:spPr>
      </p:pic>
      <p:pic>
        <p:nvPicPr>
          <p:cNvPr id="38" name="Imagen 37">
            <a:extLst>
              <a:ext uri="{FF2B5EF4-FFF2-40B4-BE49-F238E27FC236}">
                <a16:creationId xmlns:a16="http://schemas.microsoft.com/office/drawing/2014/main" id="{32BDDB42-13BC-5AF8-BDD5-D0CBEF55CE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9143" y="2242351"/>
            <a:ext cx="1315453" cy="1465033"/>
          </a:xfrm>
          <a:prstGeom prst="rect">
            <a:avLst/>
          </a:prstGeom>
          <a:effectLst>
            <a:glow rad="63500">
              <a:schemeClr val="bg1">
                <a:alpha val="40000"/>
              </a:schemeClr>
            </a:glow>
          </a:effectLst>
        </p:spPr>
      </p:pic>
    </p:spTree>
    <p:extLst>
      <p:ext uri="{BB962C8B-B14F-4D97-AF65-F5344CB8AC3E}">
        <p14:creationId xmlns:p14="http://schemas.microsoft.com/office/powerpoint/2010/main" val="671124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par>
                          <p:cTn id="9" fill="hold">
                            <p:stCondLst>
                              <p:cond delay="0"/>
                            </p:stCondLst>
                            <p:childTnLst>
                              <p:par>
                                <p:cTn id="10" presetID="23" presetClass="entr" presetSubtype="16"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childTnLst>
                                </p:cTn>
                              </p:par>
                            </p:childTnLst>
                          </p:cTn>
                        </p:par>
                        <p:par>
                          <p:cTn id="14" fill="hold">
                            <p:stCondLst>
                              <p:cond delay="500"/>
                            </p:stCondLst>
                            <p:childTnLst>
                              <p:par>
                                <p:cTn id="15" presetID="23" presetClass="entr" presetSubtype="16"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animBg="1"/>
      <p:bldP spid="26" grpId="0"/>
      <p:bldP spid="2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áfico 32" descr="A grid with small circles">
            <a:extLst>
              <a:ext uri="{FF2B5EF4-FFF2-40B4-BE49-F238E27FC236}">
                <a16:creationId xmlns:a16="http://schemas.microsoft.com/office/drawing/2014/main" id="{32A5ECE5-0238-7F6F-3430-EEC45DED65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09812" y="-941473"/>
            <a:ext cx="4788568" cy="4788568"/>
          </a:xfrm>
          <a:prstGeom prst="rect">
            <a:avLst/>
          </a:prstGeom>
        </p:spPr>
      </p:pic>
      <p:pic>
        <p:nvPicPr>
          <p:cNvPr id="12" name="Gráfico 11" descr="A grid with small circles">
            <a:extLst>
              <a:ext uri="{FF2B5EF4-FFF2-40B4-BE49-F238E27FC236}">
                <a16:creationId xmlns:a16="http://schemas.microsoft.com/office/drawing/2014/main" id="{1D9AC9C2-C2D6-E7E7-8DAA-C87CC7759E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43435" y="2983787"/>
            <a:ext cx="4788568" cy="4788568"/>
          </a:xfrm>
          <a:prstGeom prst="rect">
            <a:avLst/>
          </a:prstGeom>
        </p:spPr>
      </p:pic>
      <p:sp>
        <p:nvSpPr>
          <p:cNvPr id="32" name="Rectángulo: esquinas redondeadas 31">
            <a:extLst>
              <a:ext uri="{FF2B5EF4-FFF2-40B4-BE49-F238E27FC236}">
                <a16:creationId xmlns:a16="http://schemas.microsoft.com/office/drawing/2014/main" id="{2E10C718-594D-71E4-10F1-E18DD680F90B}"/>
              </a:ext>
            </a:extLst>
          </p:cNvPr>
          <p:cNvSpPr/>
          <p:nvPr/>
        </p:nvSpPr>
        <p:spPr>
          <a:xfrm>
            <a:off x="8863929" y="1460832"/>
            <a:ext cx="2558050" cy="3917239"/>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22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77002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77002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77002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77002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77002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77002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10" name="Imagen 9">
            <a:extLst>
              <a:ext uri="{FF2B5EF4-FFF2-40B4-BE49-F238E27FC236}">
                <a16:creationId xmlns:a16="http://schemas.microsoft.com/office/drawing/2014/main" id="{18FFD565-FBCC-A2C5-5081-8B1C995E5D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1412" y="1620255"/>
            <a:ext cx="2843859" cy="3776913"/>
          </a:xfrm>
          <a:prstGeom prst="rect">
            <a:avLst/>
          </a:prstGeom>
        </p:spPr>
      </p:pic>
      <p:sp>
        <p:nvSpPr>
          <p:cNvPr id="30" name="Rectángulo 29">
            <a:extLst>
              <a:ext uri="{FF2B5EF4-FFF2-40B4-BE49-F238E27FC236}">
                <a16:creationId xmlns:a16="http://schemas.microsoft.com/office/drawing/2014/main" id="{A683C46D-512F-C36F-48C4-DCD03C064D0F}"/>
              </a:ext>
            </a:extLst>
          </p:cNvPr>
          <p:cNvSpPr/>
          <p:nvPr/>
        </p:nvSpPr>
        <p:spPr>
          <a:xfrm>
            <a:off x="1950826" y="1323474"/>
            <a:ext cx="5672594" cy="4363453"/>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dirty="0">
                <a:solidFill>
                  <a:schemeClr val="tx1"/>
                </a:solidFill>
              </a:rPr>
              <a:t>La vigilancia en la salud tiene carácter voluntario de forma que sólo podrá llevarse a cabo cuando el trabajador preste su consentimiento.</a:t>
            </a:r>
          </a:p>
          <a:p>
            <a:endParaRPr lang="es-ES" dirty="0">
              <a:solidFill>
                <a:schemeClr val="tx1"/>
              </a:solidFill>
            </a:endParaRPr>
          </a:p>
          <a:p>
            <a:r>
              <a:rPr lang="es-ES" dirty="0">
                <a:solidFill>
                  <a:schemeClr val="tx1"/>
                </a:solidFill>
              </a:rPr>
              <a:t>Los reconocimientos médicos deben ser cómodos y proporcionales al riesgo, respetando la privacidad y confidencialidad. Los resultados se comunican a los trabajadores, y no se pueden usar de manera discriminatoria. La información médica se limita a profesionales y autoridades, y no se comparte sin consentimiento del trabajador. El empresario recibe conclusiones sobre la aptitud y medidas de protección. En casos de riesgo, la vigilancia de la salud puede continuar tras la relación laboral, y se busca detectar daños laborales, sensibilidad y factores en el lugar de trabajo.</a:t>
            </a:r>
          </a:p>
          <a:p>
            <a:endParaRPr lang="es-ES" dirty="0">
              <a:solidFill>
                <a:schemeClr val="tx1"/>
              </a:solidFill>
            </a:endParaRPr>
          </a:p>
          <a:p>
            <a:endParaRPr lang="es-ES" dirty="0">
              <a:solidFill>
                <a:schemeClr val="tx1"/>
              </a:solidFill>
            </a:endParaRPr>
          </a:p>
        </p:txBody>
      </p:sp>
    </p:spTree>
    <p:extLst>
      <p:ext uri="{BB962C8B-B14F-4D97-AF65-F5344CB8AC3E}">
        <p14:creationId xmlns:p14="http://schemas.microsoft.com/office/powerpoint/2010/main" val="1428183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500" fill="hold"/>
                                        <p:tgtEl>
                                          <p:spTgt spid="33"/>
                                        </p:tgtEl>
                                        <p:attrNameLst>
                                          <p:attrName>ppt_w</p:attrName>
                                        </p:attrNameLst>
                                      </p:cBhvr>
                                      <p:tavLst>
                                        <p:tav tm="0">
                                          <p:val>
                                            <p:fltVal val="0"/>
                                          </p:val>
                                        </p:tav>
                                        <p:tav tm="100000">
                                          <p:val>
                                            <p:strVal val="#ppt_w"/>
                                          </p:val>
                                        </p:tav>
                                      </p:tavLst>
                                    </p:anim>
                                    <p:anim calcmode="lin" valueType="num">
                                      <p:cBhvr>
                                        <p:cTn id="14" dur="500" fill="hold"/>
                                        <p:tgtEl>
                                          <p:spTgt spid="33"/>
                                        </p:tgtEl>
                                        <p:attrNameLst>
                                          <p:attrName>ppt_h</p:attrName>
                                        </p:attrNameLst>
                                      </p:cBhvr>
                                      <p:tavLst>
                                        <p:tav tm="0">
                                          <p:val>
                                            <p:fltVal val="0"/>
                                          </p:val>
                                        </p:tav>
                                        <p:tav tm="100000">
                                          <p:val>
                                            <p:strVal val="#ppt_h"/>
                                          </p:val>
                                        </p:tav>
                                      </p:tavLst>
                                    </p:anim>
                                    <p:animEffect transition="in" filter="fade">
                                      <p:cBhvr>
                                        <p:cTn id="15" dur="500"/>
                                        <p:tgtEl>
                                          <p:spTgt spid="33"/>
                                        </p:tgtEl>
                                      </p:cBhvr>
                                    </p:animEffect>
                                  </p:childTnLst>
                                </p:cTn>
                              </p:par>
                              <p:par>
                                <p:cTn id="16" presetID="53" presetClass="entr" presetSubtype="16"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1000"/>
                                        <p:tgtEl>
                                          <p:spTgt spid="32"/>
                                        </p:tgtEl>
                                      </p:cBhvr>
                                    </p:animEffect>
                                    <p:anim calcmode="lin" valueType="num">
                                      <p:cBhvr>
                                        <p:cTn id="24" dur="1000" fill="hold"/>
                                        <p:tgtEl>
                                          <p:spTgt spid="32"/>
                                        </p:tgtEl>
                                        <p:attrNameLst>
                                          <p:attrName>ppt_x</p:attrName>
                                        </p:attrNameLst>
                                      </p:cBhvr>
                                      <p:tavLst>
                                        <p:tav tm="0">
                                          <p:val>
                                            <p:strVal val="#ppt_x"/>
                                          </p:val>
                                        </p:tav>
                                        <p:tav tm="100000">
                                          <p:val>
                                            <p:strVal val="#ppt_x"/>
                                          </p:val>
                                        </p:tav>
                                      </p:tavLst>
                                    </p:anim>
                                    <p:anim calcmode="lin" valueType="num">
                                      <p:cBhvr>
                                        <p:cTn id="25" dur="1000" fill="hold"/>
                                        <p:tgtEl>
                                          <p:spTgt spid="32"/>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iagrama de flujo: conector 31">
            <a:extLst>
              <a:ext uri="{FF2B5EF4-FFF2-40B4-BE49-F238E27FC236}">
                <a16:creationId xmlns:a16="http://schemas.microsoft.com/office/drawing/2014/main" id="{2E10C718-594D-71E4-10F1-E18DD680F90B}"/>
              </a:ext>
            </a:extLst>
          </p:cNvPr>
          <p:cNvSpPr/>
          <p:nvPr/>
        </p:nvSpPr>
        <p:spPr>
          <a:xfrm>
            <a:off x="5967879" y="1379621"/>
            <a:ext cx="5438958" cy="5478379"/>
          </a:xfrm>
          <a:prstGeom prst="flowChartConnector">
            <a:avLst/>
          </a:prstGeom>
          <a:solidFill>
            <a:srgbClr val="1E8C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22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77002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77002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77002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77002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77002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77002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5" name="Diagrama de flujo: conector 24">
            <a:extLst>
              <a:ext uri="{FF2B5EF4-FFF2-40B4-BE49-F238E27FC236}">
                <a16:creationId xmlns:a16="http://schemas.microsoft.com/office/drawing/2014/main" id="{705633DA-66D9-C3E6-4FF1-7A2773721D9E}"/>
              </a:ext>
            </a:extLst>
          </p:cNvPr>
          <p:cNvSpPr/>
          <p:nvPr/>
        </p:nvSpPr>
        <p:spPr>
          <a:xfrm>
            <a:off x="6464285" y="1977190"/>
            <a:ext cx="4363453" cy="4515853"/>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CuadroTexto 25">
            <a:extLst>
              <a:ext uri="{FF2B5EF4-FFF2-40B4-BE49-F238E27FC236}">
                <a16:creationId xmlns:a16="http://schemas.microsoft.com/office/drawing/2014/main" id="{8DAC65DB-1B4F-7E9A-42FB-5D2D5B3F1F52}"/>
              </a:ext>
            </a:extLst>
          </p:cNvPr>
          <p:cNvSpPr txBox="1"/>
          <p:nvPr/>
        </p:nvSpPr>
        <p:spPr>
          <a:xfrm>
            <a:off x="1115035" y="1764631"/>
            <a:ext cx="6352674" cy="3785652"/>
          </a:xfrm>
          <a:prstGeom prst="rect">
            <a:avLst/>
          </a:prstGeom>
          <a:noFill/>
        </p:spPr>
        <p:txBody>
          <a:bodyPr wrap="square" rtlCol="0">
            <a:spAutoFit/>
          </a:bodyPr>
          <a:lstStyle/>
          <a:p>
            <a:pPr algn="ctr"/>
            <a:r>
              <a:rPr lang="en-US" sz="6000" dirty="0">
                <a:latin typeface="Fira Sans Extra Condensed SemiB" panose="020B0603050000020004" pitchFamily="34" charset="0"/>
              </a:rPr>
              <a:t>ERGONOMIA Y TRABAJADORES ESPECIALMENTE SENSIBLES</a:t>
            </a:r>
            <a:endParaRPr lang="es-ES" sz="6000" dirty="0">
              <a:latin typeface="Fira Sans Extra Condensed SemiB" panose="020B0603050000020004" pitchFamily="34" charset="0"/>
            </a:endParaRPr>
          </a:p>
        </p:txBody>
      </p:sp>
      <p:pic>
        <p:nvPicPr>
          <p:cNvPr id="36" name="Imagen 35">
            <a:extLst>
              <a:ext uri="{FF2B5EF4-FFF2-40B4-BE49-F238E27FC236}">
                <a16:creationId xmlns:a16="http://schemas.microsoft.com/office/drawing/2014/main" id="{CAB5FECE-9B2F-69A6-7D28-88CDBDC8FC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4285" y="1977157"/>
            <a:ext cx="4957694" cy="4941001"/>
          </a:xfrm>
          <a:prstGeom prst="rect">
            <a:avLst/>
          </a:prstGeom>
        </p:spPr>
      </p:pic>
      <p:pic>
        <p:nvPicPr>
          <p:cNvPr id="38" name="Imagen 37">
            <a:extLst>
              <a:ext uri="{FF2B5EF4-FFF2-40B4-BE49-F238E27FC236}">
                <a16:creationId xmlns:a16="http://schemas.microsoft.com/office/drawing/2014/main" id="{32BDDB42-13BC-5AF8-BDD5-D0CBEF55CE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9143" y="2242351"/>
            <a:ext cx="1315453" cy="1465033"/>
          </a:xfrm>
          <a:prstGeom prst="rect">
            <a:avLst/>
          </a:prstGeom>
          <a:effectLst>
            <a:glow rad="63500">
              <a:schemeClr val="bg1">
                <a:alpha val="40000"/>
              </a:schemeClr>
            </a:glow>
          </a:effectLst>
        </p:spPr>
      </p:pic>
      <p:sp>
        <p:nvSpPr>
          <p:cNvPr id="30" name="Diagrama de flujo: conector 29">
            <a:extLst>
              <a:ext uri="{FF2B5EF4-FFF2-40B4-BE49-F238E27FC236}">
                <a16:creationId xmlns:a16="http://schemas.microsoft.com/office/drawing/2014/main" id="{FED7A1C7-05CA-4471-B52A-EDB79D366E2C}"/>
              </a:ext>
            </a:extLst>
          </p:cNvPr>
          <p:cNvSpPr/>
          <p:nvPr/>
        </p:nvSpPr>
        <p:spPr>
          <a:xfrm>
            <a:off x="10379243" y="449178"/>
            <a:ext cx="1315452" cy="1315453"/>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lgerian" panose="04020705040A02060702" pitchFamily="82" charset="0"/>
              </a:rPr>
              <a:t>6</a:t>
            </a:r>
            <a:endParaRPr lang="es-ES" sz="8000" dirty="0">
              <a:latin typeface="Algerian" panose="04020705040A02060702" pitchFamily="82" charset="0"/>
            </a:endParaRPr>
          </a:p>
        </p:txBody>
      </p:sp>
    </p:spTree>
    <p:extLst>
      <p:ext uri="{BB962C8B-B14F-4D97-AF65-F5344CB8AC3E}">
        <p14:creationId xmlns:p14="http://schemas.microsoft.com/office/powerpoint/2010/main" val="3027982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par>
                          <p:cTn id="7" fill="hold">
                            <p:stCondLst>
                              <p:cond delay="0"/>
                            </p:stCondLst>
                            <p:childTnLst>
                              <p:par>
                                <p:cTn id="8" presetID="23" presetClass="entr" presetSubtype="16" fill="hold" grpId="0" nodeType="afterEffect">
                                  <p:stCondLst>
                                    <p:cond delay="0"/>
                                  </p:stCondLst>
                                  <p:childTnLst>
                                    <p:set>
                                      <p:cBhvr>
                                        <p:cTn id="9" dur="1" fill="hold">
                                          <p:stCondLst>
                                            <p:cond delay="0"/>
                                          </p:stCondLst>
                                        </p:cTn>
                                        <p:tgtEl>
                                          <p:spTgt spid="32"/>
                                        </p:tgtEl>
                                        <p:attrNameLst>
                                          <p:attrName>style.visibility</p:attrName>
                                        </p:attrNameLst>
                                      </p:cBhvr>
                                      <p:to>
                                        <p:strVal val="visible"/>
                                      </p:to>
                                    </p:set>
                                    <p:anim calcmode="lin" valueType="num">
                                      <p:cBhvr>
                                        <p:cTn id="10" dur="500" fill="hold"/>
                                        <p:tgtEl>
                                          <p:spTgt spid="32"/>
                                        </p:tgtEl>
                                        <p:attrNameLst>
                                          <p:attrName>ppt_w</p:attrName>
                                        </p:attrNameLst>
                                      </p:cBhvr>
                                      <p:tavLst>
                                        <p:tav tm="0">
                                          <p:val>
                                            <p:fltVal val="0"/>
                                          </p:val>
                                        </p:tav>
                                        <p:tav tm="100000">
                                          <p:val>
                                            <p:strVal val="#ppt_w"/>
                                          </p:val>
                                        </p:tav>
                                      </p:tavLst>
                                    </p:anim>
                                    <p:anim calcmode="lin" valueType="num">
                                      <p:cBhvr>
                                        <p:cTn id="11" dur="500" fill="hold"/>
                                        <p:tgtEl>
                                          <p:spTgt spid="32"/>
                                        </p:tgtEl>
                                        <p:attrNameLst>
                                          <p:attrName>ppt_h</p:attrName>
                                        </p:attrNameLst>
                                      </p:cBhvr>
                                      <p:tavLst>
                                        <p:tav tm="0">
                                          <p:val>
                                            <p:fltVal val="0"/>
                                          </p:val>
                                        </p:tav>
                                        <p:tav tm="100000">
                                          <p:val>
                                            <p:strVal val="#ppt_h"/>
                                          </p:val>
                                        </p:tav>
                                      </p:tavLst>
                                    </p:anim>
                                  </p:childTnLst>
                                </p:cTn>
                              </p:par>
                            </p:childTnLst>
                          </p:cTn>
                        </p:par>
                        <p:par>
                          <p:cTn id="12" fill="hold">
                            <p:stCondLst>
                              <p:cond delay="500"/>
                            </p:stCondLst>
                            <p:childTnLst>
                              <p:par>
                                <p:cTn id="13" presetID="23" presetClass="entr" presetSubtype="16"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p:cTn id="15" dur="500" fill="hold"/>
                                        <p:tgtEl>
                                          <p:spTgt spid="25"/>
                                        </p:tgtEl>
                                        <p:attrNameLst>
                                          <p:attrName>ppt_w</p:attrName>
                                        </p:attrNameLst>
                                      </p:cBhvr>
                                      <p:tavLst>
                                        <p:tav tm="0">
                                          <p:val>
                                            <p:fltVal val="0"/>
                                          </p:val>
                                        </p:tav>
                                        <p:tav tm="100000">
                                          <p:val>
                                            <p:strVal val="#ppt_w"/>
                                          </p:val>
                                        </p:tav>
                                      </p:tavLst>
                                    </p:anim>
                                    <p:anim calcmode="lin" valueType="num">
                                      <p:cBhvr>
                                        <p:cTn id="16" dur="500" fill="hold"/>
                                        <p:tgtEl>
                                          <p:spTgt spid="25"/>
                                        </p:tgtEl>
                                        <p:attrNameLst>
                                          <p:attrName>ppt_h</p:attrName>
                                        </p:attrNameLst>
                                      </p:cBhvr>
                                      <p:tavLst>
                                        <p:tav tm="0">
                                          <p:val>
                                            <p:fltVal val="0"/>
                                          </p:val>
                                        </p:tav>
                                        <p:tav tm="100000">
                                          <p:val>
                                            <p:strVal val="#ppt_h"/>
                                          </p:val>
                                        </p:tav>
                                      </p:tavLst>
                                    </p:anim>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animBg="1"/>
      <p:bldP spid="26" grpId="0"/>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áfico 32" descr="A grid with small circles">
            <a:extLst>
              <a:ext uri="{FF2B5EF4-FFF2-40B4-BE49-F238E27FC236}">
                <a16:creationId xmlns:a16="http://schemas.microsoft.com/office/drawing/2014/main" id="{32A5ECE5-0238-7F6F-3430-EEC45DED65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09812" y="-941473"/>
            <a:ext cx="4788568" cy="4788568"/>
          </a:xfrm>
          <a:prstGeom prst="rect">
            <a:avLst/>
          </a:prstGeom>
        </p:spPr>
      </p:pic>
      <p:pic>
        <p:nvPicPr>
          <p:cNvPr id="12" name="Gráfico 11" descr="A grid with small circles">
            <a:extLst>
              <a:ext uri="{FF2B5EF4-FFF2-40B4-BE49-F238E27FC236}">
                <a16:creationId xmlns:a16="http://schemas.microsoft.com/office/drawing/2014/main" id="{1D9AC9C2-C2D6-E7E7-8DAA-C87CC7759E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43435" y="2983787"/>
            <a:ext cx="4788568" cy="4788568"/>
          </a:xfrm>
          <a:prstGeom prst="rect">
            <a:avLst/>
          </a:prstGeom>
        </p:spPr>
      </p:pic>
      <p:sp>
        <p:nvSpPr>
          <p:cNvPr id="32" name="Rectángulo: esquinas redondeadas 31">
            <a:extLst>
              <a:ext uri="{FF2B5EF4-FFF2-40B4-BE49-F238E27FC236}">
                <a16:creationId xmlns:a16="http://schemas.microsoft.com/office/drawing/2014/main" id="{2E10C718-594D-71E4-10F1-E18DD680F90B}"/>
              </a:ext>
            </a:extLst>
          </p:cNvPr>
          <p:cNvSpPr/>
          <p:nvPr/>
        </p:nvSpPr>
        <p:spPr>
          <a:xfrm>
            <a:off x="8863929" y="1460832"/>
            <a:ext cx="2558050" cy="3917239"/>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22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77002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77002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77002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77002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77002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77002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1941095" y="604592"/>
            <a:ext cx="5672594" cy="1015663"/>
          </a:xfrm>
          <a:prstGeom prst="rect">
            <a:avLst/>
          </a:prstGeom>
          <a:noFill/>
        </p:spPr>
        <p:txBody>
          <a:bodyPr wrap="square" rtlCol="0">
            <a:spAutoFit/>
          </a:bodyPr>
          <a:lstStyle/>
          <a:p>
            <a:pPr algn="ctr"/>
            <a:r>
              <a:rPr lang="es-HN" sz="6000" dirty="0">
                <a:latin typeface="Fira Sans Extra Condensed SemiB" panose="020B0603050000020004" pitchFamily="34" charset="0"/>
              </a:rPr>
              <a:t>INTRODUCCIÓN </a:t>
            </a:r>
          </a:p>
        </p:txBody>
      </p:sp>
      <p:pic>
        <p:nvPicPr>
          <p:cNvPr id="10" name="Imagen 9">
            <a:extLst>
              <a:ext uri="{FF2B5EF4-FFF2-40B4-BE49-F238E27FC236}">
                <a16:creationId xmlns:a16="http://schemas.microsoft.com/office/drawing/2014/main" id="{18FFD565-FBCC-A2C5-5081-8B1C995E5D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1412" y="1620255"/>
            <a:ext cx="2843859" cy="3776913"/>
          </a:xfrm>
          <a:prstGeom prst="rect">
            <a:avLst/>
          </a:prstGeom>
        </p:spPr>
      </p:pic>
      <p:sp>
        <p:nvSpPr>
          <p:cNvPr id="30" name="Rectángulo 29">
            <a:extLst>
              <a:ext uri="{FF2B5EF4-FFF2-40B4-BE49-F238E27FC236}">
                <a16:creationId xmlns:a16="http://schemas.microsoft.com/office/drawing/2014/main" id="{A683C46D-512F-C36F-48C4-DCD03C064D0F}"/>
              </a:ext>
            </a:extLst>
          </p:cNvPr>
          <p:cNvSpPr/>
          <p:nvPr/>
        </p:nvSpPr>
        <p:spPr>
          <a:xfrm>
            <a:off x="1941095" y="1684421"/>
            <a:ext cx="5672594" cy="4371479"/>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s-ES" dirty="0">
              <a:solidFill>
                <a:schemeClr val="tx1"/>
              </a:solidFill>
            </a:endParaRPr>
          </a:p>
          <a:p>
            <a:pPr algn="just"/>
            <a:endParaRPr lang="es-ES" dirty="0">
              <a:solidFill>
                <a:schemeClr val="tx1"/>
              </a:solidFill>
            </a:endParaRPr>
          </a:p>
          <a:p>
            <a:pPr algn="just"/>
            <a:r>
              <a:rPr lang="es-ES" dirty="0">
                <a:solidFill>
                  <a:schemeClr val="tx1"/>
                </a:solidFill>
              </a:rPr>
              <a:t>El empleador debe proteger a trabajadores sensibles a riesgos laborales. En el embarazo, se evalúan riesgos y se toman medidas para evitar la exposición. En casos extremos, la trabajadora puede ser destinada a un puesto equivalente o, en última instancia, a suspensión por riesgo. Las mismas reglas se aplican durante la lactancia si el trabajo afecta la salud de la madre o el bebé. Las trabajadoras embarazadas tienen derecho a ausentarse del trabajo para exámenes prenatales con remuneración.</a:t>
            </a:r>
          </a:p>
        </p:txBody>
      </p:sp>
    </p:spTree>
    <p:extLst>
      <p:ext uri="{BB962C8B-B14F-4D97-AF65-F5344CB8AC3E}">
        <p14:creationId xmlns:p14="http://schemas.microsoft.com/office/powerpoint/2010/main" val="2366669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par>
                                <p:cTn id="21" presetID="53" presetClass="entr" presetSubtype="16"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par>
                                <p:cTn id="26" presetID="42"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1000"/>
                                        <p:tgtEl>
                                          <p:spTgt spid="32"/>
                                        </p:tgtEl>
                                      </p:cBhvr>
                                    </p:animEffect>
                                    <p:anim calcmode="lin" valueType="num">
                                      <p:cBhvr>
                                        <p:cTn id="29" dur="1000" fill="hold"/>
                                        <p:tgtEl>
                                          <p:spTgt spid="32"/>
                                        </p:tgtEl>
                                        <p:attrNameLst>
                                          <p:attrName>ppt_x</p:attrName>
                                        </p:attrNameLst>
                                      </p:cBhvr>
                                      <p:tavLst>
                                        <p:tav tm="0">
                                          <p:val>
                                            <p:strVal val="#ppt_x"/>
                                          </p:val>
                                        </p:tav>
                                        <p:tav tm="100000">
                                          <p:val>
                                            <p:strVal val="#ppt_x"/>
                                          </p:val>
                                        </p:tav>
                                      </p:tavLst>
                                    </p:anim>
                                    <p:anim calcmode="lin" valueType="num">
                                      <p:cBhvr>
                                        <p:cTn id="30" dur="1000" fill="hold"/>
                                        <p:tgtEl>
                                          <p:spTgt spid="32"/>
                                        </p:tgtEl>
                                        <p:attrNameLst>
                                          <p:attrName>ppt_y</p:attrName>
                                        </p:attrNameLst>
                                      </p:cBhvr>
                                      <p:tavLst>
                                        <p:tav tm="0">
                                          <p:val>
                                            <p:strVal val="#ppt_y+.1"/>
                                          </p:val>
                                        </p:tav>
                                        <p:tav tm="100000">
                                          <p:val>
                                            <p:strVal val="#ppt_y"/>
                                          </p:val>
                                        </p:tav>
                                      </p:tavLst>
                                    </p:anim>
                                  </p:childTnLst>
                                </p:cTn>
                              </p:par>
                            </p:childTnLst>
                          </p:cTn>
                        </p:par>
                        <p:par>
                          <p:cTn id="31" fill="hold">
                            <p:stCondLst>
                              <p:cond delay="1500"/>
                            </p:stCondLst>
                            <p:childTnLst>
                              <p:par>
                                <p:cTn id="32" presetID="42" presetClass="entr" presetSubtype="0" fill="hold"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6" grpId="0"/>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Diagrama de flujo: conector 27">
            <a:extLst>
              <a:ext uri="{FF2B5EF4-FFF2-40B4-BE49-F238E27FC236}">
                <a16:creationId xmlns:a16="http://schemas.microsoft.com/office/drawing/2014/main" id="{E0285421-F34D-9258-7F9F-BB4798BB218A}"/>
              </a:ext>
            </a:extLst>
          </p:cNvPr>
          <p:cNvSpPr/>
          <p:nvPr/>
        </p:nvSpPr>
        <p:spPr>
          <a:xfrm>
            <a:off x="248928" y="2217300"/>
            <a:ext cx="3999571" cy="4119816"/>
          </a:xfrm>
          <a:prstGeom prst="flowChartConnector">
            <a:avLst/>
          </a:prstGeom>
          <a:solidFill>
            <a:srgbClr val="1C81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7" name="Gráfico 26" descr="Circles and an organic shape">
            <a:extLst>
              <a:ext uri="{FF2B5EF4-FFF2-40B4-BE49-F238E27FC236}">
                <a16:creationId xmlns:a16="http://schemas.microsoft.com/office/drawing/2014/main" id="{A0362C64-920C-27E8-E65D-1107FE3D65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5032" y="-160419"/>
            <a:ext cx="4572000" cy="4572000"/>
          </a:xfrm>
          <a:prstGeom prst="rect">
            <a:avLst/>
          </a:prstGeom>
        </p:spPr>
      </p:pic>
      <p:sp>
        <p:nvSpPr>
          <p:cNvPr id="32" name="Diagrama de flujo: conector 31">
            <a:extLst>
              <a:ext uri="{FF2B5EF4-FFF2-40B4-BE49-F238E27FC236}">
                <a16:creationId xmlns:a16="http://schemas.microsoft.com/office/drawing/2014/main" id="{2E10C718-594D-71E4-10F1-E18DD680F90B}"/>
              </a:ext>
            </a:extLst>
          </p:cNvPr>
          <p:cNvSpPr/>
          <p:nvPr/>
        </p:nvSpPr>
        <p:spPr>
          <a:xfrm>
            <a:off x="631281" y="2598821"/>
            <a:ext cx="3234866" cy="3356774"/>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22455" y="0"/>
            <a:ext cx="1412365"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72527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72527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72527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72527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72527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72527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4665273" y="2449911"/>
            <a:ext cx="5672594" cy="707886"/>
          </a:xfrm>
          <a:prstGeom prst="rect">
            <a:avLst/>
          </a:prstGeom>
          <a:noFill/>
        </p:spPr>
        <p:txBody>
          <a:bodyPr wrap="square" rtlCol="0">
            <a:spAutoFit/>
          </a:bodyPr>
          <a:lstStyle/>
          <a:p>
            <a:pPr algn="ctr"/>
            <a:r>
              <a:rPr lang="es-HN" sz="4000" dirty="0">
                <a:latin typeface="Fira Sans Extra Condensed SemiB" panose="020B0603050000020004" pitchFamily="34" charset="0"/>
              </a:rPr>
              <a:t>6.1 ERGONOMIA Y MUJER </a:t>
            </a:r>
          </a:p>
        </p:txBody>
      </p:sp>
      <p:sp>
        <p:nvSpPr>
          <p:cNvPr id="30" name="Rectángulo 29">
            <a:extLst>
              <a:ext uri="{FF2B5EF4-FFF2-40B4-BE49-F238E27FC236}">
                <a16:creationId xmlns:a16="http://schemas.microsoft.com/office/drawing/2014/main" id="{A683C46D-512F-C36F-48C4-DCD03C064D0F}"/>
              </a:ext>
            </a:extLst>
          </p:cNvPr>
          <p:cNvSpPr/>
          <p:nvPr/>
        </p:nvSpPr>
        <p:spPr>
          <a:xfrm>
            <a:off x="4929070" y="3256549"/>
            <a:ext cx="5672594" cy="1540044"/>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dirty="0">
                <a:solidFill>
                  <a:schemeClr val="tx1"/>
                </a:solidFill>
              </a:rPr>
              <a:t>La protección de la maternidad ante riesgos laborales es una prioridad en países desarrollados debido al creciente número de mujeres que trabajan durante el embarazo. En ergonomía, se centra en la carga de trabajo, tanto física como mental, y la manipulación de cargas.</a:t>
            </a:r>
          </a:p>
        </p:txBody>
      </p:sp>
      <p:pic>
        <p:nvPicPr>
          <p:cNvPr id="11" name="Imagen 10">
            <a:extLst>
              <a:ext uri="{FF2B5EF4-FFF2-40B4-BE49-F238E27FC236}">
                <a16:creationId xmlns:a16="http://schemas.microsoft.com/office/drawing/2014/main" id="{9DF16148-9E50-A12D-8B16-5B532BC29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732" y="3182368"/>
            <a:ext cx="2723961" cy="2189679"/>
          </a:xfrm>
          <a:prstGeom prst="rect">
            <a:avLst/>
          </a:prstGeom>
        </p:spPr>
      </p:pic>
    </p:spTree>
    <p:extLst>
      <p:ext uri="{BB962C8B-B14F-4D97-AF65-F5344CB8AC3E}">
        <p14:creationId xmlns:p14="http://schemas.microsoft.com/office/powerpoint/2010/main" val="15248452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Effect transition="in" filter="fade">
                                      <p:cBhvr>
                                        <p:cTn id="20" dur="500"/>
                                        <p:tgtEl>
                                          <p:spTgt spid="28"/>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1000"/>
                                        <p:tgtEl>
                                          <p:spTgt spid="27"/>
                                        </p:tgtEl>
                                      </p:cBhvr>
                                    </p:animEffect>
                                    <p:anim calcmode="lin" valueType="num">
                                      <p:cBhvr>
                                        <p:cTn id="31" dur="1000" fill="hold"/>
                                        <p:tgtEl>
                                          <p:spTgt spid="27"/>
                                        </p:tgtEl>
                                        <p:attrNameLst>
                                          <p:attrName>ppt_x</p:attrName>
                                        </p:attrNameLst>
                                      </p:cBhvr>
                                      <p:tavLst>
                                        <p:tav tm="0">
                                          <p:val>
                                            <p:strVal val="#ppt_x"/>
                                          </p:val>
                                        </p:tav>
                                        <p:tav tm="100000">
                                          <p:val>
                                            <p:strVal val="#ppt_x"/>
                                          </p:val>
                                        </p:tav>
                                      </p:tavLst>
                                    </p:anim>
                                    <p:anim calcmode="lin" valueType="num">
                                      <p:cBhvr>
                                        <p:cTn id="32" dur="1000" fill="hold"/>
                                        <p:tgtEl>
                                          <p:spTgt spid="27"/>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31"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1000" fill="hold"/>
                                        <p:tgtEl>
                                          <p:spTgt spid="11"/>
                                        </p:tgtEl>
                                        <p:attrNameLst>
                                          <p:attrName>ppt_w</p:attrName>
                                        </p:attrNameLst>
                                      </p:cBhvr>
                                      <p:tavLst>
                                        <p:tav tm="0">
                                          <p:val>
                                            <p:fltVal val="0"/>
                                          </p:val>
                                        </p:tav>
                                        <p:tav tm="100000">
                                          <p:val>
                                            <p:strVal val="#ppt_w"/>
                                          </p:val>
                                        </p:tav>
                                      </p:tavLst>
                                    </p:anim>
                                    <p:anim calcmode="lin" valueType="num">
                                      <p:cBhvr>
                                        <p:cTn id="37" dur="1000" fill="hold"/>
                                        <p:tgtEl>
                                          <p:spTgt spid="11"/>
                                        </p:tgtEl>
                                        <p:attrNameLst>
                                          <p:attrName>ppt_h</p:attrName>
                                        </p:attrNameLst>
                                      </p:cBhvr>
                                      <p:tavLst>
                                        <p:tav tm="0">
                                          <p:val>
                                            <p:fltVal val="0"/>
                                          </p:val>
                                        </p:tav>
                                        <p:tav tm="100000">
                                          <p:val>
                                            <p:strVal val="#ppt_h"/>
                                          </p:val>
                                        </p:tav>
                                      </p:tavLst>
                                    </p:anim>
                                    <p:anim calcmode="lin" valueType="num">
                                      <p:cBhvr>
                                        <p:cTn id="38" dur="1000" fill="hold"/>
                                        <p:tgtEl>
                                          <p:spTgt spid="11"/>
                                        </p:tgtEl>
                                        <p:attrNameLst>
                                          <p:attrName>style.rotation</p:attrName>
                                        </p:attrNameLst>
                                      </p:cBhvr>
                                      <p:tavLst>
                                        <p:tav tm="0">
                                          <p:val>
                                            <p:fltVal val="90"/>
                                          </p:val>
                                        </p:tav>
                                        <p:tav tm="100000">
                                          <p:val>
                                            <p:fltVal val="0"/>
                                          </p:val>
                                        </p:tav>
                                      </p:tavLst>
                                    </p:anim>
                                    <p:animEffect transition="in" filter="fade">
                                      <p:cBhvr>
                                        <p:cTn id="3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26" grpId="0"/>
      <p:bldP spid="3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esquinas redondeadas 31">
            <a:extLst>
              <a:ext uri="{FF2B5EF4-FFF2-40B4-BE49-F238E27FC236}">
                <a16:creationId xmlns:a16="http://schemas.microsoft.com/office/drawing/2014/main" id="{2E10C718-594D-71E4-10F1-E18DD680F90B}"/>
              </a:ext>
            </a:extLst>
          </p:cNvPr>
          <p:cNvSpPr/>
          <p:nvPr/>
        </p:nvSpPr>
        <p:spPr>
          <a:xfrm>
            <a:off x="5712321" y="2774287"/>
            <a:ext cx="2558050" cy="4198974"/>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HN" sz="2000" dirty="0">
                <a:solidFill>
                  <a:schemeClr val="bg1"/>
                </a:solidFill>
                <a:latin typeface="Fira Sans Extra Condensed SemiB" panose="020B0603050000020004" pitchFamily="34" charset="0"/>
              </a:rPr>
              <a:t>PATOLOGIAS</a:t>
            </a:r>
          </a:p>
          <a:p>
            <a:endParaRPr lang="es-HN" sz="2000" dirty="0">
              <a:solidFill>
                <a:schemeClr val="bg1"/>
              </a:solidFill>
              <a:latin typeface="Fira Sans Extra Condensed SemiB" panose="020B0603050000020004" pitchFamily="34" charset="0"/>
            </a:endParaRPr>
          </a:p>
          <a:p>
            <a:r>
              <a:rPr lang="es-ES" dirty="0"/>
              <a:t>El embarazo aumenta el riesgo de lumbalgia debido a malas posturas, manejo de cargas y la distancia entre la persona y la carga.</a:t>
            </a:r>
          </a:p>
          <a:p>
            <a:endParaRPr lang="es-ES" sz="2000" dirty="0">
              <a:solidFill>
                <a:schemeClr val="bg1"/>
              </a:solidFill>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2295"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77002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77002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77002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77002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77002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77002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2534653" y="604592"/>
            <a:ext cx="8887326" cy="1015663"/>
          </a:xfrm>
          <a:prstGeom prst="rect">
            <a:avLst/>
          </a:prstGeom>
          <a:noFill/>
        </p:spPr>
        <p:txBody>
          <a:bodyPr wrap="square" rtlCol="0">
            <a:spAutoFit/>
          </a:bodyPr>
          <a:lstStyle/>
          <a:p>
            <a:pPr algn="ctr"/>
            <a:r>
              <a:rPr lang="es-HN" sz="6000" dirty="0">
                <a:latin typeface="Fira Sans Extra Condensed SemiB" panose="020B0603050000020004" pitchFamily="34" charset="0"/>
              </a:rPr>
              <a:t>CARACTERÍSTICAS </a:t>
            </a:r>
          </a:p>
        </p:txBody>
      </p:sp>
      <p:sp>
        <p:nvSpPr>
          <p:cNvPr id="30" name="Rectángulo: esquinas redondeadas 29">
            <a:extLst>
              <a:ext uri="{FF2B5EF4-FFF2-40B4-BE49-F238E27FC236}">
                <a16:creationId xmlns:a16="http://schemas.microsoft.com/office/drawing/2014/main" id="{A683C46D-512F-C36F-48C4-DCD03C064D0F}"/>
              </a:ext>
            </a:extLst>
          </p:cNvPr>
          <p:cNvSpPr/>
          <p:nvPr/>
        </p:nvSpPr>
        <p:spPr>
          <a:xfrm>
            <a:off x="2534653" y="3047999"/>
            <a:ext cx="2558050" cy="3914279"/>
          </a:xfrm>
          <a:prstGeom prst="roundRect">
            <a:avLst>
              <a:gd name="adj" fmla="val 7260"/>
            </a:avLst>
          </a:prstGeom>
          <a:solidFill>
            <a:srgbClr val="23A3A8"/>
          </a:solid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HN" sz="2000" dirty="0">
                <a:solidFill>
                  <a:schemeClr val="bg1"/>
                </a:solidFill>
                <a:latin typeface="Fira Sans Extra Condensed SemiB" panose="020B0603050000020004" pitchFamily="34" charset="0"/>
              </a:rPr>
              <a:t>CARGO DE TRABAJO</a:t>
            </a:r>
          </a:p>
          <a:p>
            <a:endParaRPr lang="es-HN" sz="2000" dirty="0">
              <a:solidFill>
                <a:schemeClr val="bg1"/>
              </a:solidFill>
              <a:latin typeface="Fira Sans Extra Condensed SemiB" panose="020B0603050000020004" pitchFamily="34" charset="0"/>
            </a:endParaRPr>
          </a:p>
          <a:p>
            <a:r>
              <a:rPr lang="es-ES" dirty="0"/>
              <a:t>La carga de trabajo abarca demandas físicas y mentales, que pueden causar fatiga muscular y afectar la salud, especialmente durante el embarazo y la lactancia debido a cambios fisiológicos.</a:t>
            </a:r>
            <a:endParaRPr lang="es-ES" sz="2000" dirty="0">
              <a:solidFill>
                <a:schemeClr val="bg1"/>
              </a:solidFill>
              <a:latin typeface="Fira Sans Extra Condensed SemiB" panose="020B0603050000020004" pitchFamily="34" charset="0"/>
            </a:endParaRPr>
          </a:p>
        </p:txBody>
      </p:sp>
      <p:sp>
        <p:nvSpPr>
          <p:cNvPr id="5" name="Rectángulo: esquinas redondeadas 4">
            <a:extLst>
              <a:ext uri="{FF2B5EF4-FFF2-40B4-BE49-F238E27FC236}">
                <a16:creationId xmlns:a16="http://schemas.microsoft.com/office/drawing/2014/main" id="{34FDFCB8-EB34-3FCC-8486-7D60DD8C6869}"/>
              </a:ext>
            </a:extLst>
          </p:cNvPr>
          <p:cNvSpPr/>
          <p:nvPr/>
        </p:nvSpPr>
        <p:spPr>
          <a:xfrm>
            <a:off x="8910450" y="3019017"/>
            <a:ext cx="2558050" cy="3925261"/>
          </a:xfrm>
          <a:prstGeom prst="roundRect">
            <a:avLst>
              <a:gd name="adj" fmla="val 9142"/>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HN" sz="2000" dirty="0">
                <a:solidFill>
                  <a:schemeClr val="bg1"/>
                </a:solidFill>
                <a:latin typeface="Fira Sans Extra Condensed SemiB" panose="020B0603050000020004" pitchFamily="34" charset="0"/>
              </a:rPr>
              <a:t>ESTRÉS</a:t>
            </a:r>
          </a:p>
          <a:p>
            <a:endParaRPr lang="es-HN" sz="2000" dirty="0">
              <a:solidFill>
                <a:schemeClr val="bg1"/>
              </a:solidFill>
              <a:latin typeface="Fira Sans Extra Condensed SemiB" panose="020B0603050000020004" pitchFamily="34" charset="0"/>
            </a:endParaRPr>
          </a:p>
          <a:p>
            <a:r>
              <a:rPr lang="es-ES" dirty="0"/>
              <a:t>Puede afectar la función placentaria y llevar a cambios en los hábitos, como el aumento del consumo de sustancias como el alcohol y el tabaco.</a:t>
            </a:r>
          </a:p>
          <a:p>
            <a:endParaRPr lang="es-ES" sz="2000" dirty="0">
              <a:solidFill>
                <a:schemeClr val="bg1"/>
              </a:solidFill>
              <a:latin typeface="Fira Sans Extra Condensed SemiB" panose="020B0603050000020004" pitchFamily="34" charset="0"/>
            </a:endParaRPr>
          </a:p>
          <a:p>
            <a:endParaRPr lang="es-ES" sz="2000" dirty="0">
              <a:solidFill>
                <a:schemeClr val="bg1"/>
              </a:solidFill>
              <a:latin typeface="Fira Sans Extra Condensed SemiB" panose="020B0603050000020004" pitchFamily="34" charset="0"/>
            </a:endParaRPr>
          </a:p>
        </p:txBody>
      </p:sp>
      <p:grpSp>
        <p:nvGrpSpPr>
          <p:cNvPr id="39" name="Grupo 38">
            <a:extLst>
              <a:ext uri="{FF2B5EF4-FFF2-40B4-BE49-F238E27FC236}">
                <a16:creationId xmlns:a16="http://schemas.microsoft.com/office/drawing/2014/main" id="{2520C40C-E8B4-B2BC-A689-6DF8E1C7D894}"/>
              </a:ext>
            </a:extLst>
          </p:cNvPr>
          <p:cNvGrpSpPr/>
          <p:nvPr/>
        </p:nvGrpSpPr>
        <p:grpSpPr>
          <a:xfrm>
            <a:off x="2534653" y="1779675"/>
            <a:ext cx="2584110" cy="1609221"/>
            <a:chOff x="2534653" y="2353180"/>
            <a:chExt cx="2584110" cy="1609221"/>
          </a:xfrm>
        </p:grpSpPr>
        <p:sp>
          <p:nvSpPr>
            <p:cNvPr id="11" name="Rectángulo: esquinas redondeadas 10">
              <a:extLst>
                <a:ext uri="{FF2B5EF4-FFF2-40B4-BE49-F238E27FC236}">
                  <a16:creationId xmlns:a16="http://schemas.microsoft.com/office/drawing/2014/main" id="{40EBCE61-8B44-72AF-F8E3-639CB4A41405}"/>
                </a:ext>
              </a:extLst>
            </p:cNvPr>
            <p:cNvSpPr/>
            <p:nvPr/>
          </p:nvSpPr>
          <p:spPr>
            <a:xfrm>
              <a:off x="2534653" y="2353180"/>
              <a:ext cx="2584110" cy="1609221"/>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7" name="Gráfico 26" descr="Doctor female contorno">
              <a:extLst>
                <a:ext uri="{FF2B5EF4-FFF2-40B4-BE49-F238E27FC236}">
                  <a16:creationId xmlns:a16="http://schemas.microsoft.com/office/drawing/2014/main" id="{6E4A41F4-F157-558A-407A-3C425F5D5A8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82772" y="2526884"/>
              <a:ext cx="1261811" cy="1261811"/>
            </a:xfrm>
            <a:prstGeom prst="rect">
              <a:avLst/>
            </a:prstGeom>
          </p:spPr>
        </p:pic>
      </p:grpSp>
      <p:grpSp>
        <p:nvGrpSpPr>
          <p:cNvPr id="40" name="Grupo 39">
            <a:extLst>
              <a:ext uri="{FF2B5EF4-FFF2-40B4-BE49-F238E27FC236}">
                <a16:creationId xmlns:a16="http://schemas.microsoft.com/office/drawing/2014/main" id="{156215DF-D0DB-0992-2364-DA6B5139C923}"/>
              </a:ext>
            </a:extLst>
          </p:cNvPr>
          <p:cNvGrpSpPr/>
          <p:nvPr/>
        </p:nvGrpSpPr>
        <p:grpSpPr>
          <a:xfrm>
            <a:off x="5699291" y="1819779"/>
            <a:ext cx="2584110" cy="1609221"/>
            <a:chOff x="5686261" y="2387768"/>
            <a:chExt cx="2584110" cy="1609221"/>
          </a:xfrm>
        </p:grpSpPr>
        <p:sp>
          <p:nvSpPr>
            <p:cNvPr id="29" name="Rectángulo: esquinas redondeadas 28">
              <a:extLst>
                <a:ext uri="{FF2B5EF4-FFF2-40B4-BE49-F238E27FC236}">
                  <a16:creationId xmlns:a16="http://schemas.microsoft.com/office/drawing/2014/main" id="{C953707F-4B85-FE14-E0E6-64E1639B0D9B}"/>
                </a:ext>
              </a:extLst>
            </p:cNvPr>
            <p:cNvSpPr/>
            <p:nvPr/>
          </p:nvSpPr>
          <p:spPr>
            <a:xfrm>
              <a:off x="5686261" y="2387768"/>
              <a:ext cx="2584110" cy="1609221"/>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4" name="Gráfico 33" descr="IV contorno">
              <a:extLst>
                <a:ext uri="{FF2B5EF4-FFF2-40B4-BE49-F238E27FC236}">
                  <a16:creationId xmlns:a16="http://schemas.microsoft.com/office/drawing/2014/main" id="{B94D9B44-4A20-C529-BA31-1BA8F63044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13310" y="2518864"/>
              <a:ext cx="1386899" cy="1386899"/>
            </a:xfrm>
            <a:prstGeom prst="rect">
              <a:avLst/>
            </a:prstGeom>
          </p:spPr>
        </p:pic>
      </p:grpSp>
      <p:grpSp>
        <p:nvGrpSpPr>
          <p:cNvPr id="41" name="Grupo 40">
            <a:extLst>
              <a:ext uri="{FF2B5EF4-FFF2-40B4-BE49-F238E27FC236}">
                <a16:creationId xmlns:a16="http://schemas.microsoft.com/office/drawing/2014/main" id="{BABEB919-441B-BEAA-43AD-A0B15D9FBE21}"/>
              </a:ext>
            </a:extLst>
          </p:cNvPr>
          <p:cNvGrpSpPr/>
          <p:nvPr/>
        </p:nvGrpSpPr>
        <p:grpSpPr>
          <a:xfrm>
            <a:off x="8889989" y="1819779"/>
            <a:ext cx="2558050" cy="1609221"/>
            <a:chOff x="8863929" y="2387767"/>
            <a:chExt cx="2558050" cy="1609221"/>
          </a:xfrm>
        </p:grpSpPr>
        <p:sp>
          <p:nvSpPr>
            <p:cNvPr id="31" name="Rectángulo: esquinas redondeadas 30">
              <a:extLst>
                <a:ext uri="{FF2B5EF4-FFF2-40B4-BE49-F238E27FC236}">
                  <a16:creationId xmlns:a16="http://schemas.microsoft.com/office/drawing/2014/main" id="{245D8778-B64F-7F97-0ED2-81D330E51B46}"/>
                </a:ext>
              </a:extLst>
            </p:cNvPr>
            <p:cNvSpPr/>
            <p:nvPr/>
          </p:nvSpPr>
          <p:spPr>
            <a:xfrm>
              <a:off x="8863929" y="2387767"/>
              <a:ext cx="2558050" cy="1609221"/>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6" name="Gráfico 35" descr="Medical contorno">
              <a:extLst>
                <a:ext uri="{FF2B5EF4-FFF2-40B4-BE49-F238E27FC236}">
                  <a16:creationId xmlns:a16="http://schemas.microsoft.com/office/drawing/2014/main" id="{E09B3F34-978F-9CD1-C227-87F2DDFFD3A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597522" y="2550241"/>
              <a:ext cx="1254349" cy="1254349"/>
            </a:xfrm>
            <a:prstGeom prst="rect">
              <a:avLst/>
            </a:prstGeom>
          </p:spPr>
        </p:pic>
      </p:grpSp>
      <p:pic>
        <p:nvPicPr>
          <p:cNvPr id="38" name="Gráfico 37" descr="Assorted circles and squares">
            <a:extLst>
              <a:ext uri="{FF2B5EF4-FFF2-40B4-BE49-F238E27FC236}">
                <a16:creationId xmlns:a16="http://schemas.microsoft.com/office/drawing/2014/main" id="{7A51737E-418F-2BD0-53CB-25769032652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416102" y="-549440"/>
            <a:ext cx="3323726" cy="3323726"/>
          </a:xfrm>
          <a:prstGeom prst="rect">
            <a:avLst/>
          </a:prstGeom>
        </p:spPr>
      </p:pic>
    </p:spTree>
    <p:extLst>
      <p:ext uri="{BB962C8B-B14F-4D97-AF65-F5344CB8AC3E}">
        <p14:creationId xmlns:p14="http://schemas.microsoft.com/office/powerpoint/2010/main" val="1641999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1000"/>
                                        <p:tgtEl>
                                          <p:spTgt spid="30"/>
                                        </p:tgtEl>
                                      </p:cBhvr>
                                    </p:animEffect>
                                    <p:anim calcmode="lin" valueType="num">
                                      <p:cBhvr>
                                        <p:cTn id="14" dur="1000" fill="hold"/>
                                        <p:tgtEl>
                                          <p:spTgt spid="30"/>
                                        </p:tgtEl>
                                        <p:attrNameLst>
                                          <p:attrName>ppt_x</p:attrName>
                                        </p:attrNameLst>
                                      </p:cBhvr>
                                      <p:tavLst>
                                        <p:tav tm="0">
                                          <p:val>
                                            <p:strVal val="#ppt_x"/>
                                          </p:val>
                                        </p:tav>
                                        <p:tav tm="100000">
                                          <p:val>
                                            <p:strVal val="#ppt_x"/>
                                          </p:val>
                                        </p:tav>
                                      </p:tavLst>
                                    </p:anim>
                                    <p:anim calcmode="lin" valueType="num">
                                      <p:cBhvr>
                                        <p:cTn id="15" dur="1000" fill="hold"/>
                                        <p:tgtEl>
                                          <p:spTgt spid="30"/>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ppt_x</p:attrName>
                                        </p:attrNameLst>
                                      </p:cBhvr>
                                      <p:tavLst>
                                        <p:tav tm="0">
                                          <p:val>
                                            <p:strVal val="#ppt_x"/>
                                          </p:val>
                                        </p:tav>
                                        <p:tav tm="100000">
                                          <p:val>
                                            <p:strVal val="#ppt_x"/>
                                          </p:val>
                                        </p:tav>
                                      </p:tavLst>
                                    </p:anim>
                                    <p:anim calcmode="lin" valueType="num">
                                      <p:cBhvr>
                                        <p:cTn id="21" dur="1000" fill="hold"/>
                                        <p:tgtEl>
                                          <p:spTgt spid="32"/>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3500"/>
                            </p:stCondLst>
                            <p:childTnLst>
                              <p:par>
                                <p:cTn id="29" presetID="42" presetClass="entr" presetSubtype="0"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1000"/>
                                        <p:tgtEl>
                                          <p:spTgt spid="39"/>
                                        </p:tgtEl>
                                      </p:cBhvr>
                                    </p:animEffect>
                                    <p:anim calcmode="lin" valueType="num">
                                      <p:cBhvr>
                                        <p:cTn id="32" dur="1000" fill="hold"/>
                                        <p:tgtEl>
                                          <p:spTgt spid="39"/>
                                        </p:tgtEl>
                                        <p:attrNameLst>
                                          <p:attrName>ppt_x</p:attrName>
                                        </p:attrNameLst>
                                      </p:cBhvr>
                                      <p:tavLst>
                                        <p:tav tm="0">
                                          <p:val>
                                            <p:strVal val="#ppt_x"/>
                                          </p:val>
                                        </p:tav>
                                        <p:tav tm="100000">
                                          <p:val>
                                            <p:strVal val="#ppt_x"/>
                                          </p:val>
                                        </p:tav>
                                      </p:tavLst>
                                    </p:anim>
                                    <p:anim calcmode="lin" valueType="num">
                                      <p:cBhvr>
                                        <p:cTn id="33" dur="1000" fill="hold"/>
                                        <p:tgtEl>
                                          <p:spTgt spid="39"/>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1000"/>
                                        <p:tgtEl>
                                          <p:spTgt spid="40"/>
                                        </p:tgtEl>
                                      </p:cBhvr>
                                    </p:animEffect>
                                    <p:anim calcmode="lin" valueType="num">
                                      <p:cBhvr>
                                        <p:cTn id="38" dur="1000" fill="hold"/>
                                        <p:tgtEl>
                                          <p:spTgt spid="40"/>
                                        </p:tgtEl>
                                        <p:attrNameLst>
                                          <p:attrName>ppt_x</p:attrName>
                                        </p:attrNameLst>
                                      </p:cBhvr>
                                      <p:tavLst>
                                        <p:tav tm="0">
                                          <p:val>
                                            <p:strVal val="#ppt_x"/>
                                          </p:val>
                                        </p:tav>
                                        <p:tav tm="100000">
                                          <p:val>
                                            <p:strVal val="#ppt_x"/>
                                          </p:val>
                                        </p:tav>
                                      </p:tavLst>
                                    </p:anim>
                                    <p:anim calcmode="lin" valueType="num">
                                      <p:cBhvr>
                                        <p:cTn id="39" dur="1000" fill="hold"/>
                                        <p:tgtEl>
                                          <p:spTgt spid="40"/>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42" presetClass="entr" presetSubtype="0"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1000"/>
                                        <p:tgtEl>
                                          <p:spTgt spid="41"/>
                                        </p:tgtEl>
                                      </p:cBhvr>
                                    </p:animEffect>
                                    <p:anim calcmode="lin" valueType="num">
                                      <p:cBhvr>
                                        <p:cTn id="44" dur="1000" fill="hold"/>
                                        <p:tgtEl>
                                          <p:spTgt spid="41"/>
                                        </p:tgtEl>
                                        <p:attrNameLst>
                                          <p:attrName>ppt_x</p:attrName>
                                        </p:attrNameLst>
                                      </p:cBhvr>
                                      <p:tavLst>
                                        <p:tav tm="0">
                                          <p:val>
                                            <p:strVal val="#ppt_x"/>
                                          </p:val>
                                        </p:tav>
                                        <p:tav tm="100000">
                                          <p:val>
                                            <p:strVal val="#ppt_x"/>
                                          </p:val>
                                        </p:tav>
                                      </p:tavLst>
                                    </p:anim>
                                    <p:anim calcmode="lin" valueType="num">
                                      <p:cBhvr>
                                        <p:cTn id="45"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6" grpId="0"/>
      <p:bldP spid="30"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esquinas redondeadas 31">
            <a:extLst>
              <a:ext uri="{FF2B5EF4-FFF2-40B4-BE49-F238E27FC236}">
                <a16:creationId xmlns:a16="http://schemas.microsoft.com/office/drawing/2014/main" id="{2E10C718-594D-71E4-10F1-E18DD680F90B}"/>
              </a:ext>
            </a:extLst>
          </p:cNvPr>
          <p:cNvSpPr/>
          <p:nvPr/>
        </p:nvSpPr>
        <p:spPr>
          <a:xfrm>
            <a:off x="5712320" y="1709964"/>
            <a:ext cx="4780547" cy="4371479"/>
          </a:xfrm>
          <a:prstGeom prst="roundRect">
            <a:avLst>
              <a:gd name="adj" fmla="val 7589"/>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4.</a:t>
            </a:r>
            <a:r>
              <a:rPr lang="es-ES" dirty="0"/>
              <a:t> Permitir cambios frecuentes de posición.</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5. </a:t>
            </a:r>
            <a:r>
              <a:rPr lang="es-ES" dirty="0"/>
              <a:t>Centralizar las tareas en un solo lugar si es posible.</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dirty="0">
                <a:solidFill>
                  <a:schemeClr val="bg1"/>
                </a:solidFill>
                <a:latin typeface="Fira Sans Extra Condensed SemiB" panose="020B0603050000020004" pitchFamily="34" charset="0"/>
              </a:rPr>
              <a:t>6. </a:t>
            </a:r>
            <a:r>
              <a:rPr lang="es-ES" dirty="0"/>
              <a:t>Informar a las trabajadoras sobre riesgos y medidas legales.</a:t>
            </a:r>
            <a:endParaRPr lang="es-HN"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endParaRPr lang="es-HN" dirty="0">
              <a:solidFill>
                <a:schemeClr val="bg1"/>
              </a:solidFill>
              <a:latin typeface="Fira Sans Extra Condensed SemiB" panose="020B0603050000020004" pitchFamily="34" charset="0"/>
            </a:endParaRPr>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33221" y="0"/>
            <a:ext cx="1764632"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614690" y="795564"/>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614690" y="1709964"/>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614690" y="3530744"/>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614690" y="2624364"/>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614690" y="4437124"/>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614690" y="5351527"/>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30" name="Rectángulo: esquinas redondeadas 29">
            <a:extLst>
              <a:ext uri="{FF2B5EF4-FFF2-40B4-BE49-F238E27FC236}">
                <a16:creationId xmlns:a16="http://schemas.microsoft.com/office/drawing/2014/main" id="{A683C46D-512F-C36F-48C4-DCD03C064D0F}"/>
              </a:ext>
            </a:extLst>
          </p:cNvPr>
          <p:cNvSpPr/>
          <p:nvPr/>
        </p:nvSpPr>
        <p:spPr>
          <a:xfrm>
            <a:off x="737936" y="1709964"/>
            <a:ext cx="4780547" cy="4371479"/>
          </a:xfrm>
          <a:prstGeom prst="roundRect">
            <a:avLst>
              <a:gd name="adj" fmla="val 7260"/>
            </a:avLst>
          </a:prstGeom>
          <a:solidFill>
            <a:srgbClr val="23A3A8"/>
          </a:solid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1. </a:t>
            </a:r>
            <a:r>
              <a:rPr lang="es-ES" dirty="0"/>
              <a:t>Ajustar la altura del trabajo a la población femenina embarazada.</a:t>
            </a:r>
            <a:endParaRPr lang="es-HN" sz="2000"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2. </a:t>
            </a:r>
            <a:r>
              <a:rPr lang="es-ES" dirty="0"/>
              <a:t>Evitar manejar pesos y posturas forzadas.</a:t>
            </a:r>
            <a:endParaRPr lang="es-HN" sz="2000" dirty="0">
              <a:solidFill>
                <a:schemeClr val="bg1"/>
              </a:solidFill>
              <a:latin typeface="Fira Sans Extra Condensed SemiB" panose="020B0603050000020004" pitchFamily="34" charset="0"/>
            </a:endParaRPr>
          </a:p>
          <a:p>
            <a:pPr marL="285750" indent="-285750">
              <a:buFont typeface="Wingdings" panose="05000000000000000000" pitchFamily="2" charset="2"/>
              <a:buChar char="v"/>
            </a:pPr>
            <a:r>
              <a:rPr lang="es-HN" sz="2000" dirty="0">
                <a:solidFill>
                  <a:schemeClr val="bg1"/>
                </a:solidFill>
                <a:latin typeface="Fira Sans Extra Condensed SemiB" panose="020B0603050000020004" pitchFamily="34" charset="0"/>
              </a:rPr>
              <a:t>3. </a:t>
            </a:r>
            <a:r>
              <a:rPr lang="es-ES" dirty="0"/>
              <a:t>Reducir la exposición a trabajos pesados y aumentar las pausas.</a:t>
            </a:r>
            <a:endParaRPr lang="es-HN" sz="2000" dirty="0">
              <a:solidFill>
                <a:schemeClr val="bg1"/>
              </a:solidFill>
              <a:latin typeface="Fira Sans Extra Condensed SemiB" panose="020B0603050000020004" pitchFamily="34" charset="0"/>
            </a:endParaRPr>
          </a:p>
          <a:p>
            <a:endParaRPr lang="es-HN" sz="2000" dirty="0">
              <a:solidFill>
                <a:schemeClr val="bg1"/>
              </a:solidFill>
              <a:latin typeface="Fira Sans Extra Condensed SemiB" panose="020B0603050000020004" pitchFamily="34" charset="0"/>
            </a:endParaRPr>
          </a:p>
        </p:txBody>
      </p:sp>
      <p:sp>
        <p:nvSpPr>
          <p:cNvPr id="29" name="Rectángulo: esquinas redondeadas 28">
            <a:extLst>
              <a:ext uri="{FF2B5EF4-FFF2-40B4-BE49-F238E27FC236}">
                <a16:creationId xmlns:a16="http://schemas.microsoft.com/office/drawing/2014/main" id="{C953707F-4B85-FE14-E0E6-64E1639B0D9B}"/>
              </a:ext>
            </a:extLst>
          </p:cNvPr>
          <p:cNvSpPr/>
          <p:nvPr/>
        </p:nvSpPr>
        <p:spPr>
          <a:xfrm>
            <a:off x="3315864" y="346384"/>
            <a:ext cx="4599076" cy="906380"/>
          </a:xfrm>
          <a:prstGeom prst="roundRect">
            <a:avLst/>
          </a:prstGeom>
          <a:solidFill>
            <a:srgbClr val="1C818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s-HN" sz="4000" dirty="0">
                <a:latin typeface="Fira Sans Extra Condensed SemiB" panose="020B0603050000020004" pitchFamily="34" charset="0"/>
              </a:rPr>
              <a:t>RECOMENDACIONES</a:t>
            </a:r>
            <a:endParaRPr lang="es-ES" sz="4000" dirty="0">
              <a:latin typeface="Fira Sans Extra Condensed SemiB" panose="020B0603050000020004" pitchFamily="34" charset="0"/>
            </a:endParaRPr>
          </a:p>
        </p:txBody>
      </p:sp>
      <p:pic>
        <p:nvPicPr>
          <p:cNvPr id="12" name="Imagen 11">
            <a:extLst>
              <a:ext uri="{FF2B5EF4-FFF2-40B4-BE49-F238E27FC236}">
                <a16:creationId xmlns:a16="http://schemas.microsoft.com/office/drawing/2014/main" id="{53F1E257-E223-E651-F06F-F30C2736D7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6584" y="1222160"/>
            <a:ext cx="3157636" cy="3516690"/>
          </a:xfrm>
          <a:prstGeom prst="rect">
            <a:avLst/>
          </a:prstGeom>
        </p:spPr>
      </p:pic>
    </p:spTree>
    <p:extLst>
      <p:ext uri="{BB962C8B-B14F-4D97-AF65-F5344CB8AC3E}">
        <p14:creationId xmlns:p14="http://schemas.microsoft.com/office/powerpoint/2010/main" val="3128364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Diagrama de flujo: conector 27">
            <a:extLst>
              <a:ext uri="{FF2B5EF4-FFF2-40B4-BE49-F238E27FC236}">
                <a16:creationId xmlns:a16="http://schemas.microsoft.com/office/drawing/2014/main" id="{E0285421-F34D-9258-7F9F-BB4798BB218A}"/>
              </a:ext>
            </a:extLst>
          </p:cNvPr>
          <p:cNvSpPr/>
          <p:nvPr/>
        </p:nvSpPr>
        <p:spPr>
          <a:xfrm>
            <a:off x="248928" y="2217300"/>
            <a:ext cx="3999571" cy="4119816"/>
          </a:xfrm>
          <a:prstGeom prst="flowChartConnector">
            <a:avLst/>
          </a:prstGeom>
          <a:solidFill>
            <a:srgbClr val="1C81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7" name="Gráfico 26" descr="Circles and an organic shape">
            <a:extLst>
              <a:ext uri="{FF2B5EF4-FFF2-40B4-BE49-F238E27FC236}">
                <a16:creationId xmlns:a16="http://schemas.microsoft.com/office/drawing/2014/main" id="{A0362C64-920C-27E8-E65D-1107FE3D65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5032" y="-160419"/>
            <a:ext cx="4572000" cy="4572000"/>
          </a:xfrm>
          <a:prstGeom prst="rect">
            <a:avLst/>
          </a:prstGeom>
        </p:spPr>
      </p:pic>
      <p:sp>
        <p:nvSpPr>
          <p:cNvPr id="32" name="Diagrama de flujo: conector 31">
            <a:extLst>
              <a:ext uri="{FF2B5EF4-FFF2-40B4-BE49-F238E27FC236}">
                <a16:creationId xmlns:a16="http://schemas.microsoft.com/office/drawing/2014/main" id="{2E10C718-594D-71E4-10F1-E18DD680F90B}"/>
              </a:ext>
            </a:extLst>
          </p:cNvPr>
          <p:cNvSpPr/>
          <p:nvPr/>
        </p:nvSpPr>
        <p:spPr>
          <a:xfrm>
            <a:off x="631281" y="2598821"/>
            <a:ext cx="3234866" cy="3356774"/>
          </a:xfrm>
          <a:prstGeom prst="flowChartConnector">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 name="Rectángulo: esquinas redondeadas 1">
            <a:extLst>
              <a:ext uri="{FF2B5EF4-FFF2-40B4-BE49-F238E27FC236}">
                <a16:creationId xmlns:a16="http://schemas.microsoft.com/office/drawing/2014/main" id="{5E5F5BAD-1037-58C6-AC49-1DF9BBF0EDD0}"/>
              </a:ext>
            </a:extLst>
          </p:cNvPr>
          <p:cNvSpPr/>
          <p:nvPr/>
        </p:nvSpPr>
        <p:spPr>
          <a:xfrm>
            <a:off x="11122455" y="0"/>
            <a:ext cx="1412365" cy="6858000"/>
          </a:xfrm>
          <a:prstGeom prst="roundRect">
            <a:avLst>
              <a:gd name="adj" fmla="val 8334"/>
            </a:avLst>
          </a:prstGeom>
          <a:solidFill>
            <a:srgbClr val="23A3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6" name="Grupo 5">
            <a:extLst>
              <a:ext uri="{FF2B5EF4-FFF2-40B4-BE49-F238E27FC236}">
                <a16:creationId xmlns:a16="http://schemas.microsoft.com/office/drawing/2014/main" id="{1D3904FC-ED15-B8F2-E6CA-D99BA57FAB6C}"/>
              </a:ext>
            </a:extLst>
          </p:cNvPr>
          <p:cNvGrpSpPr/>
          <p:nvPr/>
        </p:nvGrpSpPr>
        <p:grpSpPr>
          <a:xfrm>
            <a:off x="11725271" y="770021"/>
            <a:ext cx="288758" cy="729916"/>
            <a:chOff x="770021" y="770021"/>
            <a:chExt cx="288758" cy="729916"/>
          </a:xfrm>
          <a:solidFill>
            <a:schemeClr val="bg1"/>
          </a:solidFill>
        </p:grpSpPr>
        <p:sp>
          <p:nvSpPr>
            <p:cNvPr id="3" name="Diagrama de flujo: conector 2">
              <a:extLst>
                <a:ext uri="{FF2B5EF4-FFF2-40B4-BE49-F238E27FC236}">
                  <a16:creationId xmlns:a16="http://schemas.microsoft.com/office/drawing/2014/main" id="{3C942DC4-BA60-616C-E70F-9B56B4906C84}"/>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Diagrama de flujo: conector 3">
              <a:extLst>
                <a:ext uri="{FF2B5EF4-FFF2-40B4-BE49-F238E27FC236}">
                  <a16:creationId xmlns:a16="http://schemas.microsoft.com/office/drawing/2014/main" id="{1B93F16B-2272-F2CF-8FE7-EEEF7661450C}"/>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7" name="Grupo 6">
            <a:extLst>
              <a:ext uri="{FF2B5EF4-FFF2-40B4-BE49-F238E27FC236}">
                <a16:creationId xmlns:a16="http://schemas.microsoft.com/office/drawing/2014/main" id="{E15A0713-8E0C-B547-356D-093557DF0F9B}"/>
              </a:ext>
            </a:extLst>
          </p:cNvPr>
          <p:cNvGrpSpPr/>
          <p:nvPr/>
        </p:nvGrpSpPr>
        <p:grpSpPr>
          <a:xfrm>
            <a:off x="11725271" y="1684421"/>
            <a:ext cx="288758" cy="729916"/>
            <a:chOff x="770021" y="770021"/>
            <a:chExt cx="288758" cy="729916"/>
          </a:xfrm>
          <a:solidFill>
            <a:schemeClr val="accent6">
              <a:lumMod val="20000"/>
              <a:lumOff val="80000"/>
            </a:schemeClr>
          </a:solidFill>
        </p:grpSpPr>
        <p:sp>
          <p:nvSpPr>
            <p:cNvPr id="8" name="Diagrama de flujo: conector 7">
              <a:extLst>
                <a:ext uri="{FF2B5EF4-FFF2-40B4-BE49-F238E27FC236}">
                  <a16:creationId xmlns:a16="http://schemas.microsoft.com/office/drawing/2014/main" id="{925D5870-FE9B-EDAE-9A0B-1527EF8BE3E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conector 8">
              <a:extLst>
                <a:ext uri="{FF2B5EF4-FFF2-40B4-BE49-F238E27FC236}">
                  <a16:creationId xmlns:a16="http://schemas.microsoft.com/office/drawing/2014/main" id="{F3BB3F09-10CB-A4FE-48B7-8B13EB65B680}"/>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CB48E877-9C7B-8E7F-8DF6-821C442FA715}"/>
              </a:ext>
            </a:extLst>
          </p:cNvPr>
          <p:cNvGrpSpPr/>
          <p:nvPr/>
        </p:nvGrpSpPr>
        <p:grpSpPr>
          <a:xfrm>
            <a:off x="11725271" y="3505201"/>
            <a:ext cx="288758" cy="729916"/>
            <a:chOff x="770021" y="770021"/>
            <a:chExt cx="288758" cy="729916"/>
          </a:xfrm>
          <a:solidFill>
            <a:schemeClr val="accent6">
              <a:lumMod val="20000"/>
              <a:lumOff val="80000"/>
            </a:schemeClr>
          </a:solidFill>
        </p:grpSpPr>
        <p:sp>
          <p:nvSpPr>
            <p:cNvPr id="14" name="Diagrama de flujo: conector 13">
              <a:extLst>
                <a:ext uri="{FF2B5EF4-FFF2-40B4-BE49-F238E27FC236}">
                  <a16:creationId xmlns:a16="http://schemas.microsoft.com/office/drawing/2014/main" id="{0544C69B-421D-CBE8-94F3-CA8F1F5073B7}"/>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Diagrama de flujo: conector 14">
              <a:extLst>
                <a:ext uri="{FF2B5EF4-FFF2-40B4-BE49-F238E27FC236}">
                  <a16:creationId xmlns:a16="http://schemas.microsoft.com/office/drawing/2014/main" id="{D6C1E2C7-D9C5-97A5-BF69-A456052B21D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6" name="Grupo 15">
            <a:extLst>
              <a:ext uri="{FF2B5EF4-FFF2-40B4-BE49-F238E27FC236}">
                <a16:creationId xmlns:a16="http://schemas.microsoft.com/office/drawing/2014/main" id="{F7D4AB71-EA85-E1CD-6700-D1E9B95B1B01}"/>
              </a:ext>
            </a:extLst>
          </p:cNvPr>
          <p:cNvGrpSpPr/>
          <p:nvPr/>
        </p:nvGrpSpPr>
        <p:grpSpPr>
          <a:xfrm>
            <a:off x="11725271" y="2598821"/>
            <a:ext cx="288758" cy="729916"/>
            <a:chOff x="770021" y="770021"/>
            <a:chExt cx="288758" cy="729916"/>
          </a:xfrm>
          <a:solidFill>
            <a:schemeClr val="bg1"/>
          </a:solidFill>
        </p:grpSpPr>
        <p:sp>
          <p:nvSpPr>
            <p:cNvPr id="17" name="Diagrama de flujo: conector 16">
              <a:extLst>
                <a:ext uri="{FF2B5EF4-FFF2-40B4-BE49-F238E27FC236}">
                  <a16:creationId xmlns:a16="http://schemas.microsoft.com/office/drawing/2014/main" id="{F89A8185-E8F2-A8AA-5C1C-A1E2B3E2BD5E}"/>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Diagrama de flujo: conector 17">
              <a:extLst>
                <a:ext uri="{FF2B5EF4-FFF2-40B4-BE49-F238E27FC236}">
                  <a16:creationId xmlns:a16="http://schemas.microsoft.com/office/drawing/2014/main" id="{BEFF56F2-6414-134B-A912-C94916828167}"/>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9" name="Grupo 18">
            <a:extLst>
              <a:ext uri="{FF2B5EF4-FFF2-40B4-BE49-F238E27FC236}">
                <a16:creationId xmlns:a16="http://schemas.microsoft.com/office/drawing/2014/main" id="{598C3144-36B6-111B-8A47-23015EF793EF}"/>
              </a:ext>
            </a:extLst>
          </p:cNvPr>
          <p:cNvGrpSpPr/>
          <p:nvPr/>
        </p:nvGrpSpPr>
        <p:grpSpPr>
          <a:xfrm>
            <a:off x="11725271" y="4411581"/>
            <a:ext cx="288758" cy="729916"/>
            <a:chOff x="770021" y="770021"/>
            <a:chExt cx="288758" cy="729916"/>
          </a:xfrm>
          <a:solidFill>
            <a:schemeClr val="bg1"/>
          </a:solidFill>
        </p:grpSpPr>
        <p:sp>
          <p:nvSpPr>
            <p:cNvPr id="20" name="Diagrama de flujo: conector 19">
              <a:extLst>
                <a:ext uri="{FF2B5EF4-FFF2-40B4-BE49-F238E27FC236}">
                  <a16:creationId xmlns:a16="http://schemas.microsoft.com/office/drawing/2014/main" id="{B557EA7A-9354-8316-3ADF-1B756332CDE0}"/>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Diagrama de flujo: conector 20">
              <a:extLst>
                <a:ext uri="{FF2B5EF4-FFF2-40B4-BE49-F238E27FC236}">
                  <a16:creationId xmlns:a16="http://schemas.microsoft.com/office/drawing/2014/main" id="{D2AB0AFF-1924-9086-6F0E-BABB07FDF5EA}"/>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22" name="Grupo 21">
            <a:extLst>
              <a:ext uri="{FF2B5EF4-FFF2-40B4-BE49-F238E27FC236}">
                <a16:creationId xmlns:a16="http://schemas.microsoft.com/office/drawing/2014/main" id="{F28FA4C1-625A-C967-D46B-C85758204B4D}"/>
              </a:ext>
            </a:extLst>
          </p:cNvPr>
          <p:cNvGrpSpPr/>
          <p:nvPr/>
        </p:nvGrpSpPr>
        <p:grpSpPr>
          <a:xfrm>
            <a:off x="11725271" y="5325984"/>
            <a:ext cx="288758" cy="729916"/>
            <a:chOff x="770021" y="770021"/>
            <a:chExt cx="288758" cy="729916"/>
          </a:xfrm>
          <a:solidFill>
            <a:schemeClr val="accent6">
              <a:lumMod val="20000"/>
              <a:lumOff val="80000"/>
            </a:schemeClr>
          </a:solidFill>
        </p:grpSpPr>
        <p:sp>
          <p:nvSpPr>
            <p:cNvPr id="23" name="Diagrama de flujo: conector 22">
              <a:extLst>
                <a:ext uri="{FF2B5EF4-FFF2-40B4-BE49-F238E27FC236}">
                  <a16:creationId xmlns:a16="http://schemas.microsoft.com/office/drawing/2014/main" id="{C158AFF2-0717-47DB-0375-A9E0D87A024A}"/>
                </a:ext>
              </a:extLst>
            </p:cNvPr>
            <p:cNvSpPr/>
            <p:nvPr/>
          </p:nvSpPr>
          <p:spPr>
            <a:xfrm>
              <a:off x="770021" y="7700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Diagrama de flujo: conector 23">
              <a:extLst>
                <a:ext uri="{FF2B5EF4-FFF2-40B4-BE49-F238E27FC236}">
                  <a16:creationId xmlns:a16="http://schemas.microsoft.com/office/drawing/2014/main" id="{0FBBCF88-CB76-6628-9733-F97EC7B2E356}"/>
                </a:ext>
              </a:extLst>
            </p:cNvPr>
            <p:cNvSpPr/>
            <p:nvPr/>
          </p:nvSpPr>
          <p:spPr>
            <a:xfrm>
              <a:off x="770021" y="1227221"/>
              <a:ext cx="288758" cy="272716"/>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 name="CuadroTexto 25">
            <a:extLst>
              <a:ext uri="{FF2B5EF4-FFF2-40B4-BE49-F238E27FC236}">
                <a16:creationId xmlns:a16="http://schemas.microsoft.com/office/drawing/2014/main" id="{8DAC65DB-1B4F-7E9A-42FB-5D2D5B3F1F52}"/>
              </a:ext>
            </a:extLst>
          </p:cNvPr>
          <p:cNvSpPr txBox="1"/>
          <p:nvPr/>
        </p:nvSpPr>
        <p:spPr>
          <a:xfrm>
            <a:off x="3721791" y="1054807"/>
            <a:ext cx="7440683" cy="1323439"/>
          </a:xfrm>
          <a:prstGeom prst="rect">
            <a:avLst/>
          </a:prstGeom>
          <a:noFill/>
        </p:spPr>
        <p:txBody>
          <a:bodyPr wrap="square" rtlCol="0">
            <a:spAutoFit/>
          </a:bodyPr>
          <a:lstStyle/>
          <a:p>
            <a:pPr algn="ctr"/>
            <a:r>
              <a:rPr lang="es-HN" sz="4000" dirty="0">
                <a:latin typeface="Fira Sans Extra Condensed SemiB" panose="020B0603050000020004" pitchFamily="34" charset="0"/>
              </a:rPr>
              <a:t>6.2 ERGONOMIA Y TRABAJADORES DISCAPASITADOS </a:t>
            </a:r>
          </a:p>
        </p:txBody>
      </p:sp>
      <p:sp>
        <p:nvSpPr>
          <p:cNvPr id="30" name="Rectángulo 29">
            <a:extLst>
              <a:ext uri="{FF2B5EF4-FFF2-40B4-BE49-F238E27FC236}">
                <a16:creationId xmlns:a16="http://schemas.microsoft.com/office/drawing/2014/main" id="{A683C46D-512F-C36F-48C4-DCD03C064D0F}"/>
              </a:ext>
            </a:extLst>
          </p:cNvPr>
          <p:cNvSpPr/>
          <p:nvPr/>
        </p:nvSpPr>
        <p:spPr>
          <a:xfrm>
            <a:off x="4652459" y="2414337"/>
            <a:ext cx="5672594" cy="3793958"/>
          </a:xfrm>
          <a:prstGeom prst="rect">
            <a:avLst/>
          </a:prstGeom>
          <a:noFill/>
          <a:ln w="3175">
            <a:solidFill>
              <a:srgbClr val="23A3A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dirty="0">
                <a:solidFill>
                  <a:schemeClr val="tx1"/>
                </a:solidFill>
              </a:rPr>
              <a:t>La gestión de la prevención de riesgos en puestos ocupados por personas con discapacidad, no solo deberá proteger la seguridad y la salud de los trabajadores, sino también facilitar la integración y preservar la empleabilidad de los trabajadores.</a:t>
            </a:r>
          </a:p>
        </p:txBody>
      </p:sp>
      <p:pic>
        <p:nvPicPr>
          <p:cNvPr id="11" name="Imagen 10">
            <a:extLst>
              <a:ext uri="{FF2B5EF4-FFF2-40B4-BE49-F238E27FC236}">
                <a16:creationId xmlns:a16="http://schemas.microsoft.com/office/drawing/2014/main" id="{9DF16148-9E50-A12D-8B16-5B532BC29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732" y="3182368"/>
            <a:ext cx="2723961" cy="2189679"/>
          </a:xfrm>
          <a:prstGeom prst="rect">
            <a:avLst/>
          </a:prstGeom>
        </p:spPr>
      </p:pic>
      <p:pic>
        <p:nvPicPr>
          <p:cNvPr id="5" name="Imagen 4">
            <a:extLst>
              <a:ext uri="{FF2B5EF4-FFF2-40B4-BE49-F238E27FC236}">
                <a16:creationId xmlns:a16="http://schemas.microsoft.com/office/drawing/2014/main" id="{EDEE38BC-AC84-4C54-8493-8BD3A60F159F}"/>
              </a:ext>
            </a:extLst>
          </p:cNvPr>
          <p:cNvPicPr>
            <a:picLocks noChangeAspect="1"/>
          </p:cNvPicPr>
          <p:nvPr/>
        </p:nvPicPr>
        <p:blipFill>
          <a:blip r:embed="rId5"/>
          <a:stretch>
            <a:fillRect/>
          </a:stretch>
        </p:blipFill>
        <p:spPr>
          <a:xfrm>
            <a:off x="5932502" y="3888285"/>
            <a:ext cx="3842888" cy="2233707"/>
          </a:xfrm>
          <a:prstGeom prst="rect">
            <a:avLst/>
          </a:prstGeom>
        </p:spPr>
      </p:pic>
    </p:spTree>
    <p:extLst>
      <p:ext uri="{BB962C8B-B14F-4D97-AF65-F5344CB8AC3E}">
        <p14:creationId xmlns:p14="http://schemas.microsoft.com/office/powerpoint/2010/main" val="4254333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ppt_w</p:attrName>
                                        </p:attrNameLst>
                                      </p:cBhvr>
                                      <p:tavLst>
                                        <p:tav tm="0">
                                          <p:val>
                                            <p:fltVal val="0"/>
                                          </p:val>
                                        </p:tav>
                                        <p:tav tm="100000">
                                          <p:val>
                                            <p:strVal val="#ppt_w"/>
                                          </p:val>
                                        </p:tav>
                                      </p:tavLst>
                                    </p:anim>
                                    <p:anim calcmode="lin" valueType="num">
                                      <p:cBhvr>
                                        <p:cTn id="24" dur="500" fill="hold"/>
                                        <p:tgtEl>
                                          <p:spTgt spid="28"/>
                                        </p:tgtEl>
                                        <p:attrNameLst>
                                          <p:attrName>ppt_h</p:attrName>
                                        </p:attrNameLst>
                                      </p:cBhvr>
                                      <p:tavLst>
                                        <p:tav tm="0">
                                          <p:val>
                                            <p:fltVal val="0"/>
                                          </p:val>
                                        </p:tav>
                                        <p:tav tm="100000">
                                          <p:val>
                                            <p:strVal val="#ppt_h"/>
                                          </p:val>
                                        </p:tav>
                                      </p:tavLst>
                                    </p:anim>
                                    <p:animEffect transition="in" filter="fade">
                                      <p:cBhvr>
                                        <p:cTn id="25" dur="500"/>
                                        <p:tgtEl>
                                          <p:spTgt spid="28"/>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animEffect transition="in" filter="fade">
                                      <p:cBhvr>
                                        <p:cTn id="31" dur="500"/>
                                        <p:tgtEl>
                                          <p:spTgt spid="32"/>
                                        </p:tgtEl>
                                      </p:cBhvr>
                                    </p:animEffect>
                                  </p:childTnLst>
                                </p:cTn>
                              </p:par>
                            </p:childTnLst>
                          </p:cTn>
                        </p:par>
                        <p:par>
                          <p:cTn id="32" fill="hold">
                            <p:stCondLst>
                              <p:cond delay="3000"/>
                            </p:stCondLst>
                            <p:childTnLst>
                              <p:par>
                                <p:cTn id="33" presetID="42" presetClass="entr" presetSubtype="0" fill="hold"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1000"/>
                                        <p:tgtEl>
                                          <p:spTgt spid="27"/>
                                        </p:tgtEl>
                                      </p:cBhvr>
                                    </p:animEffect>
                                    <p:anim calcmode="lin" valueType="num">
                                      <p:cBhvr>
                                        <p:cTn id="36" dur="1000" fill="hold"/>
                                        <p:tgtEl>
                                          <p:spTgt spid="27"/>
                                        </p:tgtEl>
                                        <p:attrNameLst>
                                          <p:attrName>ppt_x</p:attrName>
                                        </p:attrNameLst>
                                      </p:cBhvr>
                                      <p:tavLst>
                                        <p:tav tm="0">
                                          <p:val>
                                            <p:strVal val="#ppt_x"/>
                                          </p:val>
                                        </p:tav>
                                        <p:tav tm="100000">
                                          <p:val>
                                            <p:strVal val="#ppt_x"/>
                                          </p:val>
                                        </p:tav>
                                      </p:tavLst>
                                    </p:anim>
                                    <p:anim calcmode="lin" valueType="num">
                                      <p:cBhvr>
                                        <p:cTn id="37" dur="1000" fill="hold"/>
                                        <p:tgtEl>
                                          <p:spTgt spid="27"/>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31" presetClass="entr" presetSubtype="0"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1000" fill="hold"/>
                                        <p:tgtEl>
                                          <p:spTgt spid="11"/>
                                        </p:tgtEl>
                                        <p:attrNameLst>
                                          <p:attrName>ppt_w</p:attrName>
                                        </p:attrNameLst>
                                      </p:cBhvr>
                                      <p:tavLst>
                                        <p:tav tm="0">
                                          <p:val>
                                            <p:fltVal val="0"/>
                                          </p:val>
                                        </p:tav>
                                        <p:tav tm="100000">
                                          <p:val>
                                            <p:strVal val="#ppt_w"/>
                                          </p:val>
                                        </p:tav>
                                      </p:tavLst>
                                    </p:anim>
                                    <p:anim calcmode="lin" valueType="num">
                                      <p:cBhvr>
                                        <p:cTn id="42" dur="1000" fill="hold"/>
                                        <p:tgtEl>
                                          <p:spTgt spid="11"/>
                                        </p:tgtEl>
                                        <p:attrNameLst>
                                          <p:attrName>ppt_h</p:attrName>
                                        </p:attrNameLst>
                                      </p:cBhvr>
                                      <p:tavLst>
                                        <p:tav tm="0">
                                          <p:val>
                                            <p:fltVal val="0"/>
                                          </p:val>
                                        </p:tav>
                                        <p:tav tm="100000">
                                          <p:val>
                                            <p:strVal val="#ppt_h"/>
                                          </p:val>
                                        </p:tav>
                                      </p:tavLst>
                                    </p:anim>
                                    <p:anim calcmode="lin" valueType="num">
                                      <p:cBhvr>
                                        <p:cTn id="43" dur="1000" fill="hold"/>
                                        <p:tgtEl>
                                          <p:spTgt spid="11"/>
                                        </p:tgtEl>
                                        <p:attrNameLst>
                                          <p:attrName>style.rotation</p:attrName>
                                        </p:attrNameLst>
                                      </p:cBhvr>
                                      <p:tavLst>
                                        <p:tav tm="0">
                                          <p:val>
                                            <p:fltVal val="90"/>
                                          </p:val>
                                        </p:tav>
                                        <p:tav tm="100000">
                                          <p:val>
                                            <p:fltVal val="0"/>
                                          </p:val>
                                        </p:tav>
                                      </p:tavLst>
                                    </p:anim>
                                    <p:animEffect transition="in" filter="fade">
                                      <p:cBhvr>
                                        <p:cTn id="44"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26" grpId="0"/>
      <p:bldP spid="30"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TotalTime>
  <Words>890</Words>
  <Application>Microsoft Office PowerPoint</Application>
  <PresentationFormat>Panorámica</PresentationFormat>
  <Paragraphs>99</Paragraphs>
  <Slides>19</Slides>
  <Notes>0</Notes>
  <HiddenSlides>0</HiddenSlides>
  <MMClips>1</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19</vt:i4>
      </vt:variant>
    </vt:vector>
  </HeadingPairs>
  <TitlesOfParts>
    <vt:vector size="27" baseType="lpstr">
      <vt:lpstr>Algerian</vt:lpstr>
      <vt:lpstr>Arial</vt:lpstr>
      <vt:lpstr>Calibri</vt:lpstr>
      <vt:lpstr>Calibri Light</vt:lpstr>
      <vt:lpstr>Fira Sans Extra Condensed SemiB</vt:lpstr>
      <vt:lpstr>Hansen Shadow</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Samuel Lopez</dc:creator>
  <cp:lastModifiedBy>SENA</cp:lastModifiedBy>
  <cp:revision>9</cp:revision>
  <dcterms:created xsi:type="dcterms:W3CDTF">2022-08-04T06:27:53Z</dcterms:created>
  <dcterms:modified xsi:type="dcterms:W3CDTF">2023-10-12T21:09:35Z</dcterms:modified>
</cp:coreProperties>
</file>

<file path=docProps/thumbnail.jpeg>
</file>